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86" r:id="rId4"/>
    <p:sldId id="287" r:id="rId5"/>
    <p:sldId id="288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4" r:id="rId18"/>
    <p:sldId id="274" r:id="rId19"/>
    <p:sldId id="275" r:id="rId20"/>
    <p:sldId id="276" r:id="rId21"/>
    <p:sldId id="277" r:id="rId22"/>
    <p:sldId id="278" r:id="rId23"/>
    <p:sldId id="279" r:id="rId24"/>
    <p:sldId id="285" r:id="rId25"/>
    <p:sldId id="269" r:id="rId26"/>
    <p:sldId id="270" r:id="rId27"/>
    <p:sldId id="290" r:id="rId28"/>
    <p:sldId id="289" r:id="rId29"/>
    <p:sldId id="272" r:id="rId30"/>
    <p:sldId id="282" r:id="rId31"/>
    <p:sldId id="283" r:id="rId32"/>
    <p:sldId id="280" r:id="rId33"/>
    <p:sldId id="281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BB9BE03-2C4C-46FF-BD6C-8F1D609198E1}">
          <p14:sldIdLst>
            <p14:sldId id="256"/>
            <p14:sldId id="257"/>
          </p14:sldIdLst>
        </p14:section>
        <p14:section name="安裝" id="{74137539-2A8B-4E83-865A-FA355C8472A9}">
          <p14:sldIdLst>
            <p14:sldId id="286"/>
            <p14:sldId id="287"/>
            <p14:sldId id="288"/>
          </p14:sldIdLst>
        </p14:section>
        <p14:section name="新建專案" id="{488B9DC7-BA6A-46DB-8AA0-3CCBB9D64D30}">
          <p14:sldIdLst>
            <p14:sldId id="258"/>
            <p14:sldId id="259"/>
            <p14:sldId id="260"/>
            <p14:sldId id="261"/>
            <p14:sldId id="262"/>
          </p14:sldIdLst>
        </p14:section>
        <p14:section name="專案內容" id="{301FD631-3F05-48A2-BE9D-66C2914F79B2}">
          <p14:sldIdLst>
            <p14:sldId id="263"/>
            <p14:sldId id="264"/>
          </p14:sldIdLst>
        </p14:section>
        <p14:section name="波形模擬" id="{1A63DAC7-7C30-4550-87CF-A510FB41EC13}">
          <p14:sldIdLst>
            <p14:sldId id="265"/>
            <p14:sldId id="266"/>
            <p14:sldId id="267"/>
            <p14:sldId id="268"/>
            <p14:sldId id="284"/>
          </p14:sldIdLst>
        </p14:section>
        <p14:section name="block_diagram" id="{E1D0309F-844E-4C25-B2D9-0709BE5C30BA}">
          <p14:sldIdLst>
            <p14:sldId id="274"/>
            <p14:sldId id="275"/>
            <p14:sldId id="276"/>
            <p14:sldId id="277"/>
            <p14:sldId id="278"/>
            <p14:sldId id="279"/>
            <p14:sldId id="285"/>
          </p14:sldIdLst>
        </p14:section>
        <p14:section name="下板子" id="{60E8EE00-D8A5-46B0-A338-E66AB5243004}">
          <p14:sldIdLst>
            <p14:sldId id="269"/>
            <p14:sldId id="270"/>
            <p14:sldId id="290"/>
            <p14:sldId id="289"/>
            <p14:sldId id="272"/>
            <p14:sldId id="282"/>
            <p14:sldId id="283"/>
            <p14:sldId id="280"/>
            <p14:sldId id="281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log.csdn.net/qq_43546203/article/details/116999810" TargetMode="Externa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rive.google.com/file/d/1sKGKE-7_hpO-a9gGadvoUnn9AJtGB9CH/view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7EC954-4ABA-4B34-B80E-A0993DF64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電工實驗</a:t>
            </a:r>
            <a:r>
              <a:rPr lang="en-US" altLang="zh-TW" dirty="0"/>
              <a:t>[</a:t>
            </a:r>
            <a:r>
              <a:rPr lang="zh-TW" altLang="en-US" dirty="0"/>
              <a:t>三</a:t>
            </a:r>
            <a:r>
              <a:rPr lang="en-US" altLang="zh-TW" dirty="0"/>
              <a:t>]</a:t>
            </a:r>
            <a:br>
              <a:rPr lang="en-US" altLang="zh-TW" dirty="0"/>
            </a:br>
            <a:r>
              <a:rPr lang="en-US" altLang="zh-TW" dirty="0"/>
              <a:t>FPGA</a:t>
            </a:r>
            <a:r>
              <a:rPr lang="zh-TW" altLang="en-US" dirty="0"/>
              <a:t>開發平台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63C9EE-8BA4-4E99-AA6C-890EF8A8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8562109" cy="1825095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使用</a:t>
            </a:r>
            <a:r>
              <a:rPr lang="fr-FR" altLang="zh-TW" sz="2800" dirty="0"/>
              <a:t>Quartus (Quartus Prime 20.1) Lite Edition</a:t>
            </a:r>
          </a:p>
          <a:p>
            <a:r>
              <a:rPr lang="zh-TW" altLang="en-US" sz="2800" dirty="0"/>
              <a:t>以及 </a:t>
            </a:r>
            <a:r>
              <a:rPr lang="en-US" altLang="zh-TW" sz="2800" dirty="0" err="1"/>
              <a:t>verilog</a:t>
            </a:r>
            <a:endParaRPr lang="fr-FR" altLang="zh-TW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180A200-DE3D-4309-B1DB-3646E100EE7E}"/>
              </a:ext>
            </a:extLst>
          </p:cNvPr>
          <p:cNvSpPr txBox="1"/>
          <p:nvPr/>
        </p:nvSpPr>
        <p:spPr>
          <a:xfrm>
            <a:off x="9559637" y="842121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Ver.</a:t>
            </a:r>
            <a:r>
              <a:rPr lang="zh-TW" altLang="en-US" dirty="0"/>
              <a:t> </a:t>
            </a:r>
            <a:r>
              <a:rPr lang="en-US" altLang="zh-TW" dirty="0" smtClean="0"/>
              <a:t>2021/9/25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2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C0472-80CC-454D-9F78-0FCA7FA1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3036"/>
            <a:ext cx="10820400" cy="837143"/>
          </a:xfrm>
        </p:spPr>
        <p:txBody>
          <a:bodyPr/>
          <a:lstStyle/>
          <a:p>
            <a:r>
              <a:rPr lang="zh-TW" altLang="en-US" dirty="0"/>
              <a:t>創建專案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215BB3-045F-40D7-9DB3-2B61A9FBD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250" y="848254"/>
            <a:ext cx="10130516" cy="3808942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FPGA</a:t>
            </a:r>
            <a:r>
              <a:rPr lang="zh-TW" altLang="en-US" sz="2000" dirty="0"/>
              <a:t>板相關設定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2000" dirty="0"/>
              <a:t>Family</a:t>
            </a:r>
            <a:r>
              <a:rPr lang="zh-TW" altLang="en-US" sz="2000" dirty="0"/>
              <a:t>選擇</a:t>
            </a:r>
            <a:r>
              <a:rPr lang="en-US" altLang="zh-TW" sz="2000" dirty="0"/>
              <a:t>:</a:t>
            </a:r>
            <a:r>
              <a:rPr lang="en-US" altLang="zh-TW" sz="2000" b="1" dirty="0">
                <a:solidFill>
                  <a:srgbClr val="FF0000"/>
                </a:solidFill>
              </a:rPr>
              <a:t>Cyclone V</a:t>
            </a:r>
          </a:p>
          <a:p>
            <a:r>
              <a:rPr lang="en-US" altLang="zh-TW" sz="2000" dirty="0"/>
              <a:t>Device</a:t>
            </a:r>
            <a:r>
              <a:rPr lang="zh-TW" altLang="en-US" sz="2000" dirty="0"/>
              <a:t>選擇</a:t>
            </a:r>
            <a:r>
              <a:rPr lang="en-US" altLang="zh-TW" sz="2000" dirty="0"/>
              <a:t>:Cyclone V SE Mainstream </a:t>
            </a:r>
          </a:p>
          <a:p>
            <a:endParaRPr lang="en-US" altLang="zh-TW" sz="2000" dirty="0"/>
          </a:p>
          <a:p>
            <a:r>
              <a:rPr lang="zh-TW" altLang="en-US" sz="2000" dirty="0"/>
              <a:t>於</a:t>
            </a:r>
            <a:r>
              <a:rPr lang="en-US" altLang="zh-TW" sz="2000" dirty="0"/>
              <a:t>”Available devices”</a:t>
            </a:r>
            <a:r>
              <a:rPr lang="zh-TW" altLang="en-US" sz="2000" dirty="0"/>
              <a:t>中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選擇</a:t>
            </a:r>
            <a:r>
              <a:rPr lang="en-US" altLang="zh-TW" sz="2000" dirty="0"/>
              <a:t>:”</a:t>
            </a:r>
            <a:r>
              <a:rPr lang="en-US" altLang="zh-TW" sz="2000" b="1" dirty="0">
                <a:solidFill>
                  <a:srgbClr val="FF0000"/>
                </a:solidFill>
              </a:rPr>
              <a:t>5CSEMA5F31C6</a:t>
            </a:r>
            <a:r>
              <a:rPr lang="en-US" altLang="zh-TW" sz="2000" dirty="0"/>
              <a:t>”</a:t>
            </a: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26BE36AA-407F-43EA-995E-796E1EDF1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230" y="397465"/>
            <a:ext cx="7132320" cy="487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D8624-19F9-427A-87CA-DDC00217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025" y="247988"/>
            <a:ext cx="2971800" cy="612315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撰寫專案內容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A39AAA-78EC-49BC-AADB-A55D58843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7106" y="245581"/>
            <a:ext cx="5961869" cy="955675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Verilog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HDL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檔，撰寫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Verilog Code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並存檔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檔名應與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名稱相同，否則編譯將會出錯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9D06064-057B-4260-BCA9-C7DF8287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17" y="1409924"/>
            <a:ext cx="2689860" cy="496824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7BAE1BC-373A-48B0-9637-5D22A15E1E5E}"/>
              </a:ext>
            </a:extLst>
          </p:cNvPr>
          <p:cNvCxnSpPr>
            <a:cxnSpLocks/>
          </p:cNvCxnSpPr>
          <p:nvPr/>
        </p:nvCxnSpPr>
        <p:spPr>
          <a:xfrm>
            <a:off x="3143250" y="1914525"/>
            <a:ext cx="3260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05E527B5-9EEE-45F8-ABE5-FDB23DB65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1409924"/>
            <a:ext cx="2499360" cy="3627120"/>
          </a:xfrm>
          <a:prstGeom prst="rect">
            <a:avLst/>
          </a:prstGeom>
        </p:spPr>
      </p:pic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B054A069-2B2A-48FE-83BB-49A97828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363" y="1409924"/>
            <a:ext cx="4846320" cy="166116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F827019-73D4-4184-ABE8-B79FBB9D4B10}"/>
              </a:ext>
            </a:extLst>
          </p:cNvPr>
          <p:cNvCxnSpPr/>
          <p:nvPr/>
        </p:nvCxnSpPr>
        <p:spPr>
          <a:xfrm>
            <a:off x="6293224" y="1914525"/>
            <a:ext cx="54684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4422113-E273-4B26-9A8D-9C04D04B74EE}"/>
              </a:ext>
            </a:extLst>
          </p:cNvPr>
          <p:cNvSpPr txBox="1"/>
          <p:nvPr/>
        </p:nvSpPr>
        <p:spPr>
          <a:xfrm>
            <a:off x="9665185" y="2641067"/>
            <a:ext cx="18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 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70D57F0-CAC9-4F48-8B0E-D44D7C1B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145" y="3488419"/>
            <a:ext cx="5240980" cy="3359744"/>
          </a:xfrm>
          <a:prstGeom prst="rect">
            <a:avLst/>
          </a:prstGeom>
        </p:spPr>
      </p:pic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EED7A31-0A61-4725-B81D-FE40891A7D5A}"/>
              </a:ext>
            </a:extLst>
          </p:cNvPr>
          <p:cNvCxnSpPr/>
          <p:nvPr/>
        </p:nvCxnSpPr>
        <p:spPr>
          <a:xfrm>
            <a:off x="9350188" y="3146612"/>
            <a:ext cx="0" cy="282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678291-D968-4037-BC9A-B909B8235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" y="150799"/>
            <a:ext cx="10146186" cy="637424"/>
          </a:xfrm>
        </p:spPr>
        <p:txBody>
          <a:bodyPr/>
          <a:lstStyle/>
          <a:p>
            <a:r>
              <a:rPr lang="zh-TW" altLang="en-US" dirty="0"/>
              <a:t>編譯專案內容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755D3-AD65-4452-89AA-9F7D7D793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020" y="905115"/>
            <a:ext cx="10144654" cy="999885"/>
          </a:xfrm>
        </p:spPr>
        <p:txBody>
          <a:bodyPr/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將剛寫的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設為</a:t>
            </a:r>
            <a:r>
              <a:rPr lang="en-US" altLang="zh-TW" sz="2000" dirty="0">
                <a:solidFill>
                  <a:srgbClr val="FF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top-level module</a:t>
            </a:r>
          </a:p>
          <a:p>
            <a:r>
              <a:rPr lang="zh-TW" altLang="en-US" sz="2000" dirty="0">
                <a:solidFill>
                  <a:srgbClr val="FFFF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點選編譯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，若無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回報則編譯成功，出現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~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Warning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為正常現象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F118B02-6DC9-4A08-825F-7983CCD6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" y="1823085"/>
            <a:ext cx="2123123" cy="285176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C47AD2B-A696-4863-AA2E-EA463FAB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874" y="1724025"/>
            <a:ext cx="2895600" cy="365760"/>
          </a:xfrm>
          <a:prstGeom prst="rect">
            <a:avLst/>
          </a:prstGeom>
        </p:spPr>
      </p:pic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CD1AC480-B298-4673-B91A-0E8BFD146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252" y="3429000"/>
            <a:ext cx="5497671" cy="31097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4CFDD-7C6A-4E5D-85E8-A918CF966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482" y="1967865"/>
            <a:ext cx="5021580" cy="109728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E28F1C8-8757-4964-92B1-D33E40140FB2}"/>
              </a:ext>
            </a:extLst>
          </p:cNvPr>
          <p:cNvCxnSpPr/>
          <p:nvPr/>
        </p:nvCxnSpPr>
        <p:spPr>
          <a:xfrm>
            <a:off x="2333625" y="2324100"/>
            <a:ext cx="438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9836A7F-7D86-4DF1-A316-1E9CADAD1291}"/>
              </a:ext>
            </a:extLst>
          </p:cNvPr>
          <p:cNvSpPr txBox="1"/>
          <p:nvPr/>
        </p:nvSpPr>
        <p:spPr>
          <a:xfrm>
            <a:off x="2333625" y="2420035"/>
            <a:ext cx="35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右鍵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9416077-3D30-446F-B50F-FD940D270E11}"/>
              </a:ext>
            </a:extLst>
          </p:cNvPr>
          <p:cNvCxnSpPr/>
          <p:nvPr/>
        </p:nvCxnSpPr>
        <p:spPr>
          <a:xfrm flipV="1">
            <a:off x="8059271" y="1905000"/>
            <a:ext cx="690282" cy="18478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0A72E9-9F00-483A-9289-F63F29C642D7}"/>
              </a:ext>
            </a:extLst>
          </p:cNvPr>
          <p:cNvSpPr txBox="1"/>
          <p:nvPr/>
        </p:nvSpPr>
        <p:spPr>
          <a:xfrm>
            <a:off x="9547412" y="1354574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編譯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646CCD3-9243-4DEA-8DFA-0D46F7E0AC87}"/>
              </a:ext>
            </a:extLst>
          </p:cNvPr>
          <p:cNvCxnSpPr/>
          <p:nvPr/>
        </p:nvCxnSpPr>
        <p:spPr>
          <a:xfrm>
            <a:off x="9861176" y="2241176"/>
            <a:ext cx="0" cy="1007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37249-6FBF-4D84-BCC3-B368467F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99949"/>
            <a:ext cx="10146186" cy="515840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5838E9-2B84-46C9-9FAC-15745B266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39" y="815789"/>
            <a:ext cx="10144654" cy="3572435"/>
          </a:xfrm>
        </p:spPr>
        <p:txBody>
          <a:bodyPr/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新建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University Program VWF</a:t>
            </a:r>
            <a:r>
              <a:rPr lang="zh-TW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 </a:t>
            </a:r>
            <a:endParaRPr lang="en-US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7867A81-769F-43B9-BBE5-55572AA27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2" y="1589811"/>
            <a:ext cx="2689860" cy="49682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0C9B58-F580-4EF7-AA53-D2B409AF8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71" y="1750695"/>
            <a:ext cx="2499360" cy="368046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57E8F1-15CE-4FB2-9E0A-D7FA1E705B0D}"/>
              </a:ext>
            </a:extLst>
          </p:cNvPr>
          <p:cNvCxnSpPr/>
          <p:nvPr/>
        </p:nvCxnSpPr>
        <p:spPr>
          <a:xfrm>
            <a:off x="3352800" y="3590925"/>
            <a:ext cx="981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67FDFCE-8890-4D88-9BE7-DC0E243CECC8}"/>
              </a:ext>
            </a:extLst>
          </p:cNvPr>
          <p:cNvSpPr txBox="1"/>
          <p:nvPr/>
        </p:nvSpPr>
        <p:spPr>
          <a:xfrm>
            <a:off x="7978588" y="299949"/>
            <a:ext cx="391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Note:</a:t>
            </a:r>
          </a:p>
          <a:p>
            <a:pPr marL="530352" lvl="1" indent="0">
              <a:buNone/>
            </a:pPr>
            <a:r>
              <a:rPr lang="zh-TW" altLang="en-US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Quartus 9.1</a:t>
            </a:r>
            <a:r>
              <a:rPr lang="zh-TW" altLang="en-US" i="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版中，請選擇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b="1" i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Vector Waveform File</a:t>
            </a:r>
            <a:r>
              <a:rPr lang="zh-TW" altLang="en-US" b="1" i="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b="1" i="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3B4072D-1BD3-4325-82C7-037BBB07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263" y="1227046"/>
            <a:ext cx="3767655" cy="512108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F5D224-1857-4456-867B-C0842C6BDAF4}"/>
              </a:ext>
            </a:extLst>
          </p:cNvPr>
          <p:cNvSpPr txBox="1"/>
          <p:nvPr/>
        </p:nvSpPr>
        <p:spPr>
          <a:xfrm>
            <a:off x="1733338" y="1147225"/>
            <a:ext cx="453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FF00"/>
                </a:solidFill>
              </a:rPr>
              <a:t>註</a:t>
            </a:r>
            <a:r>
              <a:rPr lang="en-US" altLang="zh-TW" b="1" dirty="0">
                <a:solidFill>
                  <a:srgbClr val="FFFF00"/>
                </a:solidFill>
              </a:rPr>
              <a:t>:</a:t>
            </a:r>
            <a:r>
              <a:rPr lang="zh-TW" altLang="en-US" b="1" dirty="0">
                <a:solidFill>
                  <a:srgbClr val="FFFF00"/>
                </a:solidFill>
              </a:rPr>
              <a:t>在模擬前一定要先設定好</a:t>
            </a:r>
            <a:r>
              <a:rPr lang="en-US" altLang="zh-TW" b="1" dirty="0">
                <a:solidFill>
                  <a:srgbClr val="FFFF00"/>
                </a:solidFill>
              </a:rPr>
              <a:t>Top-module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07C84-6E9E-4FCA-8C08-C3BABC73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30" y="290983"/>
            <a:ext cx="10146186" cy="59652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B3529D-2F7B-4FED-868A-0ECA29756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8792" y="927242"/>
            <a:ext cx="10144654" cy="1559859"/>
          </a:xfrm>
        </p:spPr>
        <p:txBody>
          <a:bodyPr/>
          <a:lstStyle/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針對剛才編譯的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，於波形檔中</a:t>
            </a:r>
            <a:r>
              <a:rPr lang="zh-TW" altLang="en-US" sz="18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加入測試</a:t>
            </a:r>
            <a:r>
              <a:rPr lang="en-US" altLang="zh-TW" sz="18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I/O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雙擊左方視窗空白處後，點選</a:t>
            </a:r>
            <a:r>
              <a:rPr lang="zh-TW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Node Finder</a:t>
            </a:r>
            <a:r>
              <a:rPr lang="zh-TW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sz="18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確定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Filter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欄選擇為「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Pins: All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」，點選</a:t>
            </a:r>
            <a:r>
              <a:rPr lang="zh-TW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List</a:t>
            </a:r>
            <a:r>
              <a:rPr lang="zh-TW" altLang="en-US" sz="1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列出該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I/O</a:t>
            </a:r>
          </a:p>
          <a:p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</a:t>
            </a:r>
            <a:r>
              <a:rPr lang="zh-TW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&gt;&gt;</a:t>
            </a:r>
            <a:r>
              <a:rPr lang="zh-TW" altLang="en-US" sz="1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，即引入該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I/O</a:t>
            </a:r>
            <a:r>
              <a:rPr lang="zh-TW" altLang="en-US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，點選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OK</a:t>
            </a:r>
          </a:p>
          <a:p>
            <a:endParaRPr lang="zh-TW" altLang="en-US" dirty="0"/>
          </a:p>
        </p:txBody>
      </p:sp>
      <p:pic>
        <p:nvPicPr>
          <p:cNvPr id="5" name="圖片 4" descr="一張含有 文字, 白板 的圖片&#10;&#10;自動產生的描述">
            <a:extLst>
              <a:ext uri="{FF2B5EF4-FFF2-40B4-BE49-F238E27FC236}">
                <a16:creationId xmlns:a16="http://schemas.microsoft.com/office/drawing/2014/main" id="{DDD60F36-FE20-42D3-B320-5E928803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9" y="2487101"/>
            <a:ext cx="1427720" cy="4142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46CF00-9663-4871-B3FF-6519FEBA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060" y="3122295"/>
            <a:ext cx="2659380" cy="22707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EEA54CF-2F60-4E54-87A6-6A7B75B3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823" y="3007631"/>
            <a:ext cx="4221480" cy="31013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0EFE23F-40BA-49DD-ABE5-99EF189C5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07631"/>
            <a:ext cx="4320540" cy="316992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90789C7-730C-4412-A756-CB1D0A529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5106" y="3045731"/>
            <a:ext cx="4259580" cy="3131820"/>
          </a:xfrm>
          <a:prstGeom prst="rect">
            <a:avLst/>
          </a:prstGeom>
        </p:spPr>
      </p:pic>
      <p:pic>
        <p:nvPicPr>
          <p:cNvPr id="15" name="圖片 14" descr="一張含有 桌 的圖片&#10;&#10;自動產生的描述">
            <a:extLst>
              <a:ext uri="{FF2B5EF4-FFF2-40B4-BE49-F238E27FC236}">
                <a16:creationId xmlns:a16="http://schemas.microsoft.com/office/drawing/2014/main" id="{B5E88F57-92E8-40DD-8ECE-D60DDA0E3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541" y="3074496"/>
            <a:ext cx="4259580" cy="313182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E68D466-3154-4A44-B626-3105F6EBED03}"/>
              </a:ext>
            </a:extLst>
          </p:cNvPr>
          <p:cNvCxnSpPr/>
          <p:nvPr/>
        </p:nvCxnSpPr>
        <p:spPr>
          <a:xfrm>
            <a:off x="1909482" y="4257675"/>
            <a:ext cx="3585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FD8B0B1-D2EC-4505-84D7-5116D756A364}"/>
              </a:ext>
            </a:extLst>
          </p:cNvPr>
          <p:cNvCxnSpPr/>
          <p:nvPr/>
        </p:nvCxnSpPr>
        <p:spPr>
          <a:xfrm>
            <a:off x="5172635" y="4257675"/>
            <a:ext cx="43030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62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2417C-C1BB-4A84-A4ED-3D368577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282019"/>
            <a:ext cx="10146186" cy="58755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FE9AD8-3E51-4C98-8E8B-36D51ABEA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418" y="1187662"/>
            <a:ext cx="10144654" cy="12170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波形模擬版面介紹</a:t>
            </a:r>
            <a:endParaRPr lang="en-US" altLang="zh-TW" sz="2400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</a:t>
            </a:r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module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r>
              <a:rPr lang="zh-TW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腳位值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•</a:t>
            </a:r>
            <a:r>
              <a:rPr lang="zh-TW" altLang="en-US" sz="24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點擊模擬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35BAC38-75E6-43BD-80ED-AC50F438EE8C}"/>
              </a:ext>
            </a:extLst>
          </p:cNvPr>
          <p:cNvGrpSpPr/>
          <p:nvPr/>
        </p:nvGrpSpPr>
        <p:grpSpPr>
          <a:xfrm>
            <a:off x="1090418" y="2805577"/>
            <a:ext cx="8938694" cy="3900023"/>
            <a:chOff x="1379970" y="1662147"/>
            <a:chExt cx="10870908" cy="4828930"/>
          </a:xfrm>
        </p:grpSpPr>
        <p:pic>
          <p:nvPicPr>
            <p:cNvPr id="5" name="內容版面配置區 3">
              <a:extLst>
                <a:ext uri="{FF2B5EF4-FFF2-40B4-BE49-F238E27FC236}">
                  <a16:creationId xmlns:a16="http://schemas.microsoft.com/office/drawing/2014/main" id="{C4B38E5A-95EA-4772-9598-03E6F48F9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9970" y="1662147"/>
              <a:ext cx="10204200" cy="4828930"/>
            </a:xfrm>
            <a:prstGeom prst="rect">
              <a:avLst/>
            </a:prstGeom>
          </p:spPr>
        </p:pic>
        <p:sp>
          <p:nvSpPr>
            <p:cNvPr id="6" name="文字方塊 14">
              <a:extLst>
                <a:ext uri="{FF2B5EF4-FFF2-40B4-BE49-F238E27FC236}">
                  <a16:creationId xmlns:a16="http://schemas.microsoft.com/office/drawing/2014/main" id="{2A6B3A51-BF3E-4E38-955C-4FA1547213B4}"/>
                </a:ext>
              </a:extLst>
            </p:cNvPr>
            <p:cNvSpPr txBox="1"/>
            <p:nvPr/>
          </p:nvSpPr>
          <p:spPr>
            <a:xfrm>
              <a:off x="2467756" y="3042935"/>
              <a:ext cx="461665" cy="78483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non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未定值</a:t>
              </a:r>
            </a:p>
          </p:txBody>
        </p:sp>
        <p:sp>
          <p:nvSpPr>
            <p:cNvPr id="7" name="文字方塊 16">
              <a:extLst>
                <a:ext uri="{FF2B5EF4-FFF2-40B4-BE49-F238E27FC236}">
                  <a16:creationId xmlns:a16="http://schemas.microsoft.com/office/drawing/2014/main" id="{BA1949D2-0F1E-4ECA-9256-BA184146DB75}"/>
                </a:ext>
              </a:extLst>
            </p:cNvPr>
            <p:cNvSpPr txBox="1"/>
            <p:nvPr/>
          </p:nvSpPr>
          <p:spPr>
            <a:xfrm>
              <a:off x="2769145" y="3053918"/>
              <a:ext cx="561460" cy="88455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邏輯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0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" name="文字方塊 17">
              <a:extLst>
                <a:ext uri="{FF2B5EF4-FFF2-40B4-BE49-F238E27FC236}">
                  <a16:creationId xmlns:a16="http://schemas.microsoft.com/office/drawing/2014/main" id="{5DAB54DA-4EA1-40E6-9F61-080DA8176B4D}"/>
                </a:ext>
              </a:extLst>
            </p:cNvPr>
            <p:cNvSpPr txBox="1"/>
            <p:nvPr/>
          </p:nvSpPr>
          <p:spPr>
            <a:xfrm>
              <a:off x="3186275" y="3053918"/>
              <a:ext cx="561460" cy="88455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邏輯</a:t>
              </a: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9" name="文字方塊 18">
              <a:extLst>
                <a:ext uri="{FF2B5EF4-FFF2-40B4-BE49-F238E27FC236}">
                  <a16:creationId xmlns:a16="http://schemas.microsoft.com/office/drawing/2014/main" id="{67A504CF-1AEC-4CF8-B7A4-79CD39C7AC8F}"/>
                </a:ext>
              </a:extLst>
            </p:cNvPr>
            <p:cNvSpPr txBox="1"/>
            <p:nvPr/>
          </p:nvSpPr>
          <p:spPr>
            <a:xfrm>
              <a:off x="3707043" y="3042935"/>
              <a:ext cx="461665" cy="78483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non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高阻抗</a:t>
              </a:r>
            </a:p>
          </p:txBody>
        </p:sp>
        <p:sp>
          <p:nvSpPr>
            <p:cNvPr id="10" name="文字方塊 19">
              <a:extLst>
                <a:ext uri="{FF2B5EF4-FFF2-40B4-BE49-F238E27FC236}">
                  <a16:creationId xmlns:a16="http://schemas.microsoft.com/office/drawing/2014/main" id="{45F16580-EC99-438B-BFF5-81F0F0B21A78}"/>
                </a:ext>
              </a:extLst>
            </p:cNvPr>
            <p:cNvSpPr txBox="1"/>
            <p:nvPr/>
          </p:nvSpPr>
          <p:spPr>
            <a:xfrm>
              <a:off x="5808323" y="3042934"/>
              <a:ext cx="561460" cy="78483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clock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11" name="文字方塊 20">
              <a:extLst>
                <a:ext uri="{FF2B5EF4-FFF2-40B4-BE49-F238E27FC236}">
                  <a16:creationId xmlns:a16="http://schemas.microsoft.com/office/drawing/2014/main" id="{7931E918-1DAF-407F-A3A5-2DBD9740D09F}"/>
                </a:ext>
              </a:extLst>
            </p:cNvPr>
            <p:cNvSpPr txBox="1"/>
            <p:nvPr/>
          </p:nvSpPr>
          <p:spPr>
            <a:xfrm>
              <a:off x="6927156" y="3042934"/>
              <a:ext cx="561460" cy="133340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邏輯模擬</a:t>
              </a:r>
            </a:p>
          </p:txBody>
        </p:sp>
        <p:sp>
          <p:nvSpPr>
            <p:cNvPr id="12" name="文字方塊 21">
              <a:extLst>
                <a:ext uri="{FF2B5EF4-FFF2-40B4-BE49-F238E27FC236}">
                  <a16:creationId xmlns:a16="http://schemas.microsoft.com/office/drawing/2014/main" id="{A10E327F-70CD-4D25-892C-EE4987453866}"/>
                </a:ext>
              </a:extLst>
            </p:cNvPr>
            <p:cNvSpPr txBox="1"/>
            <p:nvPr/>
          </p:nvSpPr>
          <p:spPr>
            <a:xfrm>
              <a:off x="7389256" y="3042934"/>
              <a:ext cx="561460" cy="133340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vert="eaVert"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延遲模擬</a:t>
              </a:r>
            </a:p>
          </p:txBody>
        </p:sp>
        <p:sp>
          <p:nvSpPr>
            <p:cNvPr id="13" name="文字方塊 22">
              <a:extLst>
                <a:ext uri="{FF2B5EF4-FFF2-40B4-BE49-F238E27FC236}">
                  <a16:creationId xmlns:a16="http://schemas.microsoft.com/office/drawing/2014/main" id="{F88024A9-063D-42BB-AE98-E15EC139B175}"/>
                </a:ext>
              </a:extLst>
            </p:cNvPr>
            <p:cNvSpPr txBox="1"/>
            <p:nvPr/>
          </p:nvSpPr>
          <p:spPr>
            <a:xfrm>
              <a:off x="6936444" y="2028621"/>
              <a:ext cx="5314434" cy="647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zh-tw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波型畫好按此模擬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Book" panose="020B0503020102020204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Franklin Gothic Book" panose="020B0503020102020204"/>
                  <a:ea typeface="微軟正黑體" panose="020B0604030504040204" pitchFamily="34" charset="-120"/>
                  <a:cs typeface="+mn-cs"/>
                </a:rPr>
                <a:t>模擬前會要求儲存波型檔，直接原地儲存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E927B50-D1B4-4DD6-A07B-BA4EF2D8E06E}"/>
              </a:ext>
            </a:extLst>
          </p:cNvPr>
          <p:cNvSpPr txBox="1"/>
          <p:nvPr/>
        </p:nvSpPr>
        <p:spPr>
          <a:xfrm>
            <a:off x="4310853" y="3920752"/>
            <a:ext cx="461665" cy="1076910"/>
          </a:xfrm>
          <a:prstGeom prst="rect">
            <a:avLst/>
          </a:prstGeom>
          <a:solidFill>
            <a:schemeClr val="tx1"/>
          </a:solidFill>
        </p:spPr>
        <p:txBody>
          <a:bodyPr vert="eaVert"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counter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683100-0703-4980-AE98-3C24BB178087}"/>
              </a:ext>
            </a:extLst>
          </p:cNvPr>
          <p:cNvSpPr/>
          <p:nvPr/>
        </p:nvSpPr>
        <p:spPr>
          <a:xfrm>
            <a:off x="4772518" y="3519912"/>
            <a:ext cx="270262" cy="3187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99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A0EBB-570F-4D13-BE9F-A224927D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" y="93047"/>
            <a:ext cx="2343150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波形模擬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0B559A-70FC-4A20-9B11-3527DE4E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386075"/>
            <a:ext cx="10820400" cy="4024125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波形模擬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結果檢視</a:t>
            </a:r>
            <a:endParaRPr lang="en-US" altLang="zh-TW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選擇適合印證電路功能的數位系統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BDB34BFF-A716-4ABC-B64A-AD02D2A3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735" y="876945"/>
            <a:ext cx="5355840" cy="2646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196649A-FD5E-48A7-89C5-AB542BE61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735" y="4032735"/>
            <a:ext cx="5355840" cy="2492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30EE08-AA6E-4A5A-B0A6-9A763E96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34" y="2200275"/>
            <a:ext cx="3895682" cy="4541914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3975484-336B-4ABB-9A50-C24E0FAD26FD}"/>
              </a:ext>
            </a:extLst>
          </p:cNvPr>
          <p:cNvCxnSpPr/>
          <p:nvPr/>
        </p:nvCxnSpPr>
        <p:spPr>
          <a:xfrm flipH="1">
            <a:off x="4686300" y="2676525"/>
            <a:ext cx="723900" cy="7524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D9C7137-550E-44D8-9E52-A230E71BC997}"/>
              </a:ext>
            </a:extLst>
          </p:cNvPr>
          <p:cNvCxnSpPr/>
          <p:nvPr/>
        </p:nvCxnSpPr>
        <p:spPr>
          <a:xfrm>
            <a:off x="4686300" y="4338918"/>
            <a:ext cx="818029" cy="762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1AA233-C156-4AC1-8909-DCEFB5297CF9}"/>
              </a:ext>
            </a:extLst>
          </p:cNvPr>
          <p:cNvSpPr txBox="1"/>
          <p:nvPr/>
        </p:nvSpPr>
        <p:spPr>
          <a:xfrm>
            <a:off x="6096000" y="528918"/>
            <a:ext cx="325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範例為四位元加法器電路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10B77-69FC-47CA-B193-27C9BB73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27747"/>
            <a:ext cx="10146186" cy="636987"/>
          </a:xfrm>
        </p:spPr>
        <p:txBody>
          <a:bodyPr/>
          <a:lstStyle/>
          <a:p>
            <a:r>
              <a:rPr lang="zh-TW" altLang="en-US" dirty="0"/>
              <a:t>常見問題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3051E46-849C-4D89-89BF-C403F2549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3673" y="1157681"/>
            <a:ext cx="10615448" cy="2939904"/>
          </a:xfrm>
        </p:spPr>
        <p:txBody>
          <a:bodyPr/>
          <a:lstStyle/>
          <a:p>
            <a:r>
              <a:rPr lang="en-US" altLang="zh-TW" b="1" dirty="0"/>
              <a:t>** Error (suppressible): (vsim-12110) All optimizations are disabled because the -</a:t>
            </a:r>
            <a:r>
              <a:rPr lang="en-US" altLang="zh-TW" b="1" dirty="0" err="1"/>
              <a:t>novopt</a:t>
            </a:r>
            <a:r>
              <a:rPr lang="en-US" altLang="zh-TW" b="1" dirty="0"/>
              <a:t> option is in effect.</a:t>
            </a:r>
          </a:p>
          <a:p>
            <a:r>
              <a:rPr lang="zh-TW" altLang="en-US" b="1" dirty="0"/>
              <a:t>在按下模擬後出現上面的訊息</a:t>
            </a:r>
            <a:endParaRPr lang="en-US" altLang="zh-TW" b="1" dirty="0"/>
          </a:p>
          <a:p>
            <a:r>
              <a:rPr lang="zh-TW" altLang="en-US" b="1" dirty="0"/>
              <a:t>這是因為模擬程式的一個功能已經停止支援，但是這個版本還沒將他刪除</a:t>
            </a:r>
            <a:endParaRPr lang="en-US" altLang="zh-TW" b="1" dirty="0"/>
          </a:p>
          <a:p>
            <a:endParaRPr lang="en-US" altLang="zh-TW" b="1" dirty="0"/>
          </a:p>
          <a:p>
            <a:r>
              <a:rPr lang="zh-TW" altLang="en-US" b="1" dirty="0"/>
              <a:t>解決方法</a:t>
            </a:r>
            <a:r>
              <a:rPr lang="en-US" altLang="zh-TW" b="1" dirty="0"/>
              <a:t>:</a:t>
            </a:r>
          </a:p>
          <a:p>
            <a:r>
              <a:rPr lang="zh-TW" altLang="en-US" b="1" dirty="0"/>
              <a:t>      在模擬頁面點下</a:t>
            </a:r>
            <a:r>
              <a:rPr lang="en-US" altLang="zh-TW" b="1" dirty="0"/>
              <a:t>Simulation-&gt;Simulation Settings</a:t>
            </a:r>
          </a:p>
          <a:p>
            <a:r>
              <a:rPr lang="en-US" altLang="zh-TW" b="1" dirty="0"/>
              <a:t>      </a:t>
            </a:r>
            <a:r>
              <a:rPr lang="zh-TW" altLang="en-US" b="1" dirty="0"/>
              <a:t>將右圖位置的 </a:t>
            </a:r>
            <a:r>
              <a:rPr lang="en-US" altLang="zh-TW" b="1" dirty="0"/>
              <a:t>–</a:t>
            </a:r>
            <a:r>
              <a:rPr lang="en-US" altLang="zh-TW" b="1" dirty="0" err="1"/>
              <a:t>novopt</a:t>
            </a:r>
            <a:r>
              <a:rPr lang="en-US" altLang="zh-TW" b="1" dirty="0"/>
              <a:t> </a:t>
            </a:r>
            <a:r>
              <a:rPr lang="zh-TW" altLang="en-US" b="1" dirty="0"/>
              <a:t>刪掉之後存檔即可 </a:t>
            </a:r>
            <a:endParaRPr lang="en-US" altLang="zh-TW" b="1" dirty="0"/>
          </a:p>
          <a:p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E8DD4B-7E69-4CD0-9847-0C7CA4071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73" y="4097585"/>
            <a:ext cx="4524375" cy="215265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B54284D4-8013-4095-9A22-231EA0BA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417" y="1625148"/>
            <a:ext cx="4308535" cy="494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5521F-8A85-44BB-8D9A-3A0C8182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271" y="244420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F8E481-D3AB-4BDA-ABEB-5C600F654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7812"/>
            <a:ext cx="10820400" cy="4900873"/>
          </a:xfrm>
        </p:spPr>
        <p:txBody>
          <a:bodyPr/>
          <a:lstStyle/>
          <a:p>
            <a:r>
              <a:rPr lang="en-US" altLang="zh-TW" dirty="0"/>
              <a:t>[File]-&gt; New </a:t>
            </a:r>
            <a:r>
              <a:rPr lang="zh-TW" altLang="en-US" dirty="0"/>
              <a:t>選擇</a:t>
            </a:r>
            <a:r>
              <a:rPr lang="en-US" altLang="zh-TW" dirty="0"/>
              <a:t>Block Diagram / Schematic File</a:t>
            </a: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B93A629-A9F9-4D39-A2B9-C9A10A1D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82332"/>
            <a:ext cx="2461260" cy="365760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E542DA7F-3314-4DD7-B441-6F1564429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88" y="1799645"/>
            <a:ext cx="2689860" cy="496824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E16071B-BCA2-454F-810F-D5A5F15964EF}"/>
              </a:ext>
            </a:extLst>
          </p:cNvPr>
          <p:cNvCxnSpPr/>
          <p:nvPr/>
        </p:nvCxnSpPr>
        <p:spPr>
          <a:xfrm>
            <a:off x="4552122" y="4015409"/>
            <a:ext cx="111318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01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F63891-6069-4887-8DE3-C8C80FC2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08192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8419E-E474-4BD3-86F4-E5F42CE7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0326"/>
            <a:ext cx="10820400" cy="4908359"/>
          </a:xfrm>
        </p:spPr>
        <p:txBody>
          <a:bodyPr/>
          <a:lstStyle/>
          <a:p>
            <a:r>
              <a:rPr lang="zh-TW" altLang="en-US" dirty="0"/>
              <a:t>加入元件</a:t>
            </a:r>
            <a:r>
              <a:rPr lang="en-US" altLang="zh-TW" dirty="0"/>
              <a:t>: </a:t>
            </a:r>
            <a:r>
              <a:rPr lang="zh-TW" altLang="en-US" dirty="0"/>
              <a:t>在</a:t>
            </a:r>
            <a:r>
              <a:rPr lang="en-US" altLang="zh-TW" dirty="0"/>
              <a:t>Block Diagram</a:t>
            </a:r>
            <a:r>
              <a:rPr lang="zh-TW" altLang="en-US" dirty="0"/>
              <a:t>空白處</a:t>
            </a:r>
            <a:r>
              <a:rPr lang="en-US" altLang="zh-TW" dirty="0"/>
              <a:t>, </a:t>
            </a:r>
            <a:r>
              <a:rPr lang="zh-TW" altLang="en-US" dirty="0"/>
              <a:t>按右鍵點兩下</a:t>
            </a:r>
            <a:r>
              <a:rPr lang="en-US" altLang="zh-TW" dirty="0"/>
              <a:t>-&gt;</a:t>
            </a:r>
            <a:r>
              <a:rPr lang="zh-TW" altLang="en-US" dirty="0"/>
              <a:t>選擇欲加入 </a:t>
            </a:r>
            <a:r>
              <a:rPr lang="en-US" altLang="zh-TW" dirty="0"/>
              <a:t>symbol-&gt;</a:t>
            </a:r>
            <a:r>
              <a:rPr lang="zh-TW" altLang="en-US" dirty="0"/>
              <a:t>按</a:t>
            </a:r>
            <a:r>
              <a:rPr lang="en-US" altLang="zh-TW" dirty="0"/>
              <a:t>OK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AA51199-BFEC-4A80-A2E7-C23BD532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5" y="1850141"/>
            <a:ext cx="8476008" cy="47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68548-1015-4D97-A4BE-121681F4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96292"/>
            <a:ext cx="10820400" cy="4722394"/>
          </a:xfrm>
        </p:spPr>
        <p:txBody>
          <a:bodyPr>
            <a:normAutofit/>
          </a:bodyPr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新增專案及檔案 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Verilog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、編譯、模擬 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設定裝置腳位、下載至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FPGA </a:t>
            </a:r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4354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B2E926-AB60-4514-9429-85404A4DC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148" y="179911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8FE046-B2C9-4D9F-8281-E38D79E6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3192"/>
            <a:ext cx="11221278" cy="4955493"/>
          </a:xfrm>
        </p:spPr>
        <p:txBody>
          <a:bodyPr/>
          <a:lstStyle/>
          <a:p>
            <a:r>
              <a:rPr lang="zh-TW" altLang="en-US" dirty="0"/>
              <a:t>產生自行編譯的</a:t>
            </a:r>
            <a:r>
              <a:rPr lang="en-US" altLang="zh-TW" dirty="0" err="1"/>
              <a:t>verilog</a:t>
            </a:r>
            <a:r>
              <a:rPr lang="zh-TW" altLang="en-US" dirty="0"/>
              <a:t> 元件</a:t>
            </a:r>
            <a:endParaRPr lang="en-US" altLang="zh-TW" dirty="0"/>
          </a:p>
          <a:p>
            <a:r>
              <a:rPr lang="zh-TW" altLang="en-US" dirty="0"/>
              <a:t>對編譯完成後沒有問題的</a:t>
            </a:r>
            <a:r>
              <a:rPr lang="en-US" altLang="zh-TW" dirty="0" err="1"/>
              <a:t>verilog</a:t>
            </a:r>
            <a:r>
              <a:rPr lang="zh-TW" altLang="en-US" dirty="0"/>
              <a:t>檔按右鍵，選擇</a:t>
            </a:r>
            <a:r>
              <a:rPr lang="en-US" altLang="zh-TW" dirty="0"/>
              <a:t>”</a:t>
            </a:r>
            <a:r>
              <a:rPr lang="en-US" altLang="zh-TW" dirty="0">
                <a:solidFill>
                  <a:srgbClr val="FF0000"/>
                </a:solidFill>
              </a:rPr>
              <a:t>Create Symbol Files for Current File</a:t>
            </a:r>
            <a:r>
              <a:rPr lang="en-US" altLang="zh-TW" dirty="0"/>
              <a:t>”</a:t>
            </a:r>
          </a:p>
          <a:p>
            <a:r>
              <a:rPr lang="zh-TW" altLang="en-US" dirty="0"/>
              <a:t>之後就能在</a:t>
            </a:r>
            <a:r>
              <a:rPr lang="en-US" altLang="zh-TW" dirty="0"/>
              <a:t>symbol</a:t>
            </a:r>
            <a:r>
              <a:rPr lang="zh-TW" altLang="en-US" dirty="0"/>
              <a:t>欄裡面的</a:t>
            </a:r>
            <a:r>
              <a:rPr lang="en-US" altLang="zh-TW" dirty="0"/>
              <a:t>”project”</a:t>
            </a:r>
            <a:r>
              <a:rPr lang="zh-TW" altLang="en-US" dirty="0"/>
              <a:t>資料夾內找到它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5D9CAA31-80F2-4FCA-99B3-5BEE11C5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2957660"/>
            <a:ext cx="5029200" cy="31851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D906D1-6187-4A88-B4D5-0B102120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888" y="2957660"/>
            <a:ext cx="5658612" cy="340233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02FD4D0-4584-4ABD-93D6-FEB5E87E7710}"/>
              </a:ext>
            </a:extLst>
          </p:cNvPr>
          <p:cNvCxnSpPr/>
          <p:nvPr/>
        </p:nvCxnSpPr>
        <p:spPr>
          <a:xfrm>
            <a:off x="5387009" y="4373217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A75596A3-BC98-48BA-9C16-FB0B8189D9E8}"/>
              </a:ext>
            </a:extLst>
          </p:cNvPr>
          <p:cNvSpPr txBox="1"/>
          <p:nvPr/>
        </p:nvSpPr>
        <p:spPr>
          <a:xfrm>
            <a:off x="7695501" y="2233054"/>
            <a:ext cx="4496499" cy="646331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這個功能也有編譯的功能，但是只能針對單個檔案</a:t>
            </a:r>
          </a:p>
        </p:txBody>
      </p:sp>
    </p:spTree>
    <p:extLst>
      <p:ext uri="{BB962C8B-B14F-4D97-AF65-F5344CB8AC3E}">
        <p14:creationId xmlns:p14="http://schemas.microsoft.com/office/powerpoint/2010/main" val="17815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67872A8F-16E3-43CF-8BA2-C9D8508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92" y="2521120"/>
            <a:ext cx="6111240" cy="29794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BB90A98-6461-4660-BFD6-5B4D9F28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294" y="198765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0FFD2-2208-43FF-A133-D5897A5BD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57460"/>
            <a:ext cx="10820400" cy="904973"/>
          </a:xfrm>
        </p:spPr>
        <p:txBody>
          <a:bodyPr/>
          <a:lstStyle/>
          <a:p>
            <a:r>
              <a:rPr lang="zh-TW" altLang="en-US" dirty="0"/>
              <a:t>拉線</a:t>
            </a:r>
            <a:r>
              <a:rPr lang="en-US" altLang="zh-TW" dirty="0"/>
              <a:t>: </a:t>
            </a:r>
            <a:r>
              <a:rPr lang="zh-TW" altLang="en-US" dirty="0"/>
              <a:t>建立元件間的訊號通道。 如下圖，要把</a:t>
            </a:r>
            <a:r>
              <a:rPr lang="en-US" altLang="zh-TW" dirty="0" err="1"/>
              <a:t>inst</a:t>
            </a:r>
            <a:r>
              <a:rPr lang="zh-TW" altLang="en-US" dirty="0"/>
              <a:t>的輸出連接到</a:t>
            </a:r>
            <a:r>
              <a:rPr lang="en-US" altLang="zh-TW" dirty="0"/>
              <a:t>inst2</a:t>
            </a:r>
            <a:r>
              <a:rPr lang="zh-TW" altLang="en-US" dirty="0"/>
              <a:t>的輸入，選擇圖一中藍色框框內的連接工具，將它們連接起來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143DC01-6517-4413-9FC4-7B2C057E4796}"/>
              </a:ext>
            </a:extLst>
          </p:cNvPr>
          <p:cNvSpPr/>
          <p:nvPr/>
        </p:nvSpPr>
        <p:spPr>
          <a:xfrm>
            <a:off x="2176670" y="2650488"/>
            <a:ext cx="337930" cy="31137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F8A2E1-C24B-41E0-BB4B-F790BDAAB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648" y="2521120"/>
            <a:ext cx="605790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1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B8B45-155C-4E1D-9ACC-3F4C998A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002" y="113924"/>
            <a:ext cx="8610600" cy="1293028"/>
          </a:xfrm>
        </p:spPr>
        <p:txBody>
          <a:bodyPr/>
          <a:lstStyle/>
          <a:p>
            <a:r>
              <a:rPr lang="en-US" altLang="zh-TW" dirty="0"/>
              <a:t>Block diagram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74B581-A32C-42CC-8744-95AC8AFF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16" y="1272620"/>
            <a:ext cx="11289384" cy="4946066"/>
          </a:xfrm>
        </p:spPr>
        <p:txBody>
          <a:bodyPr/>
          <a:lstStyle/>
          <a:p>
            <a:r>
              <a:rPr lang="zh-TW" altLang="en-US" dirty="0"/>
              <a:t>命名</a:t>
            </a:r>
            <a:r>
              <a:rPr lang="en-US" altLang="zh-TW" dirty="0"/>
              <a:t>: </a:t>
            </a:r>
            <a:r>
              <a:rPr lang="zh-TW" altLang="en-US" dirty="0"/>
              <a:t>在線上點一下並入名字，如下圖，取名字的好處之一就是線 在圖上不需要連接，可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使畫面簡潔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5DD953-9C66-466B-8D77-3A618E1DC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598" y="2343784"/>
            <a:ext cx="7410803" cy="36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1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4EF286-9FC1-44A5-B1D0-8FD420EC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78727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A1B621-986F-4D60-A4AC-53C6B95D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 fontScale="92500"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匯流排</a:t>
            </a:r>
            <a:r>
              <a:rPr lang="en-US" altLang="zh-TW" sz="2400" dirty="0">
                <a:solidFill>
                  <a:srgbClr val="FF0000"/>
                </a:solidFill>
              </a:rPr>
              <a:t>(BUS): </a:t>
            </a:r>
            <a:r>
              <a:rPr lang="zh-TW" altLang="en-US" sz="2400" dirty="0"/>
              <a:t>用一條</a:t>
            </a:r>
            <a:r>
              <a:rPr lang="zh-TW" altLang="en-US" sz="2400" dirty="0">
                <a:solidFill>
                  <a:srgbClr val="FF0000"/>
                </a:solidFill>
              </a:rPr>
              <a:t>粗線</a:t>
            </a:r>
            <a:r>
              <a:rPr lang="zh-TW" altLang="en-US" sz="2400" dirty="0"/>
              <a:t>來表示多個訊號通 道我們稱之為</a:t>
            </a:r>
            <a:r>
              <a:rPr lang="en-US" altLang="zh-TW" sz="2400" dirty="0"/>
              <a:t>Bus</a:t>
            </a:r>
            <a:r>
              <a:rPr lang="zh-TW" altLang="en-US" sz="2400" dirty="0"/>
              <a:t>， 其命名格式為： 名稱</a:t>
            </a:r>
            <a:r>
              <a:rPr lang="en-US" altLang="zh-TW" sz="2400" dirty="0"/>
              <a:t>[</a:t>
            </a:r>
            <a:r>
              <a:rPr lang="zh-TW" altLang="en-US" sz="2400" dirty="0"/>
              <a:t>最高位元的編號</a:t>
            </a:r>
            <a:r>
              <a:rPr lang="en-US" altLang="zh-TW" sz="2400" dirty="0"/>
              <a:t>.. </a:t>
            </a:r>
            <a:r>
              <a:rPr lang="zh-TW" altLang="en-US" sz="2400" dirty="0"/>
              <a:t>最低位 元的編號</a:t>
            </a:r>
            <a:r>
              <a:rPr lang="en-US" altLang="zh-TW" sz="2400" dirty="0"/>
              <a:t>]</a:t>
            </a:r>
            <a:r>
              <a:rPr lang="zh-TW" altLang="en-US" sz="2400" dirty="0"/>
              <a:t>，如圖中的</a:t>
            </a:r>
            <a:r>
              <a:rPr lang="en-US" altLang="zh-TW" sz="2400" dirty="0"/>
              <a:t>wire[2..0]</a:t>
            </a:r>
            <a:r>
              <a:rPr lang="zh-TW" altLang="en-US" sz="2400" dirty="0"/>
              <a:t>。 </a:t>
            </a:r>
            <a:endParaRPr lang="en-US" altLang="zh-TW" sz="2400" dirty="0"/>
          </a:p>
          <a:p>
            <a:r>
              <a:rPr lang="zh-TW" altLang="en-US" sz="2400" dirty="0"/>
              <a:t>其連接的</a:t>
            </a:r>
            <a:r>
              <a:rPr lang="en-US" altLang="zh-TW" sz="2400" dirty="0"/>
              <a:t>INPUT PORT</a:t>
            </a:r>
            <a:r>
              <a:rPr lang="zh-TW" altLang="en-US" sz="2400" dirty="0"/>
              <a:t>是一個多腳位的埠，故命名方式亦同。若要從</a:t>
            </a:r>
            <a:r>
              <a:rPr lang="en-US" altLang="zh-TW" sz="2400" dirty="0"/>
              <a:t>Bus</a:t>
            </a:r>
            <a:r>
              <a:rPr lang="zh-TW" altLang="en-US" sz="2400" dirty="0"/>
              <a:t>內單獨拉出一條訊號，其命名方法為名稱</a:t>
            </a:r>
            <a:r>
              <a:rPr lang="en-US" altLang="zh-TW" sz="2400" dirty="0"/>
              <a:t>[</a:t>
            </a:r>
            <a:r>
              <a:rPr lang="zh-TW" altLang="en-US" sz="2400" dirty="0"/>
              <a:t>位元編號</a:t>
            </a:r>
            <a:r>
              <a:rPr lang="en-US" altLang="zh-TW" sz="2400" dirty="0"/>
              <a:t>] </a:t>
            </a:r>
            <a:r>
              <a:rPr lang="zh-TW" altLang="en-US" sz="2400" dirty="0"/>
              <a:t>如 </a:t>
            </a:r>
            <a:r>
              <a:rPr lang="en-US" altLang="zh-TW" sz="2400" dirty="0"/>
              <a:t>wire[0] </a:t>
            </a:r>
            <a:r>
              <a:rPr lang="zh-TW" altLang="en-US" sz="2400" dirty="0"/>
              <a:t>、 </a:t>
            </a:r>
            <a:r>
              <a:rPr lang="en-US" altLang="zh-TW" sz="2400" dirty="0"/>
              <a:t>wire[1] </a:t>
            </a:r>
            <a:r>
              <a:rPr lang="zh-TW" altLang="en-US" sz="2400" dirty="0"/>
              <a:t>、</a:t>
            </a:r>
            <a:r>
              <a:rPr lang="en-US" altLang="zh-TW" sz="2400" dirty="0"/>
              <a:t>wire[2] </a:t>
            </a:r>
            <a:r>
              <a:rPr lang="zh-TW" altLang="en-US" sz="2400" dirty="0"/>
              <a:t>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C8D7E7-46B3-465A-90B7-F862D264B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2020534"/>
            <a:ext cx="6533501" cy="292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7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73CC12-BEC2-49B6-962C-B9037269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110609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3200" dirty="0"/>
              <a:t>Block diagram</a:t>
            </a:r>
            <a:endParaRPr lang="zh-TW" altLang="en-US" sz="3200" dirty="0"/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38EB2FA5-1B61-4C14-B96F-D0DAE7AC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78182"/>
            <a:ext cx="3977639" cy="4140503"/>
          </a:xfrm>
        </p:spPr>
        <p:txBody>
          <a:bodyPr>
            <a:normAutofit/>
          </a:bodyPr>
          <a:lstStyle/>
          <a:p>
            <a:r>
              <a:rPr lang="zh-TW" altLang="en-US" sz="1600" dirty="0"/>
              <a:t>在線路全部接完無誤之後</a:t>
            </a:r>
            <a:endParaRPr lang="en-US" altLang="zh-TW" sz="1600" dirty="0"/>
          </a:p>
          <a:p>
            <a:r>
              <a:rPr lang="zh-TW" altLang="en-US" sz="1600" dirty="0"/>
              <a:t>將電路檔案</a:t>
            </a:r>
            <a:r>
              <a:rPr lang="en-US" altLang="zh-TW" sz="1600" dirty="0"/>
              <a:t>*.</a:t>
            </a:r>
            <a:r>
              <a:rPr lang="en-US" altLang="zh-TW" sz="1600" dirty="0" err="1"/>
              <a:t>bdf</a:t>
            </a:r>
            <a:r>
              <a:rPr lang="zh-TW" altLang="en-US" sz="1600" dirty="0"/>
              <a:t>設為</a:t>
            </a:r>
            <a:endParaRPr lang="en-US" altLang="zh-TW" sz="1600" dirty="0"/>
          </a:p>
          <a:p>
            <a:pPr marL="0" indent="0">
              <a:buNone/>
            </a:pPr>
            <a:r>
              <a:rPr lang="zh-TW" altLang="en-US" sz="1600" dirty="0"/>
              <a:t> </a:t>
            </a:r>
            <a:r>
              <a:rPr lang="en-US" altLang="zh-TW" sz="1600" dirty="0"/>
              <a:t>top-level Entity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zh-TW" altLang="en-US" sz="1600" dirty="0"/>
              <a:t>接著按下編譯，來檢查和編譯整個電路</a:t>
            </a:r>
            <a:endParaRPr lang="en-US" sz="16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B35C85C6-3C28-4F60-8B9B-03373B134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808" y="1662546"/>
            <a:ext cx="7192699" cy="431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5CF1E7-3475-4112-8625-F5854AF7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9576" y="-87274"/>
            <a:ext cx="3487271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927113-C620-4B8B-81AA-9DF05C1C0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17812"/>
            <a:ext cx="10820400" cy="4900873"/>
          </a:xfrm>
        </p:spPr>
        <p:txBody>
          <a:bodyPr/>
          <a:lstStyle/>
          <a:p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腳設置</a:t>
            </a:r>
            <a:r>
              <a:rPr lang="zh-TW" altLang="en-US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：常用的有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Dip Switch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Push Button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LED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7_Segment</a:t>
            </a:r>
            <a:r>
              <a:rPr lang="zh-TW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Clock</a:t>
            </a:r>
          </a:p>
          <a:p>
            <a:r>
              <a:rPr lang="zh-TW" altLang="en-US" dirty="0"/>
              <a:t>亦會有驅動外部電路用的輸出腳位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ECB121-A1F9-476A-992B-D6E3A458C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34" y="2103510"/>
            <a:ext cx="3836318" cy="28049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3DE4D62F-7822-4625-8C86-D0BB05150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96" y="2063841"/>
            <a:ext cx="4427357" cy="2730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02F295-749A-45CD-B5C8-0227ECB9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187" y="5020534"/>
            <a:ext cx="6830617" cy="1971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6B34380-0EEA-4557-A5E6-14618300AAA6}"/>
              </a:ext>
            </a:extLst>
          </p:cNvPr>
          <p:cNvCxnSpPr/>
          <p:nvPr/>
        </p:nvCxnSpPr>
        <p:spPr>
          <a:xfrm>
            <a:off x="3086100" y="3429000"/>
            <a:ext cx="400050" cy="1591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A20BB3E-B0B0-4778-84D3-9BEE150BBC3F}"/>
              </a:ext>
            </a:extLst>
          </p:cNvPr>
          <p:cNvCxnSpPr>
            <a:cxnSpLocks/>
          </p:cNvCxnSpPr>
          <p:nvPr/>
        </p:nvCxnSpPr>
        <p:spPr>
          <a:xfrm flipH="1">
            <a:off x="4194283" y="4616824"/>
            <a:ext cx="2385811" cy="923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字方塊 6">
            <a:extLst>
              <a:ext uri="{FF2B5EF4-FFF2-40B4-BE49-F238E27FC236}">
                <a16:creationId xmlns:a16="http://schemas.microsoft.com/office/drawing/2014/main" id="{0D602416-5970-439B-A2C1-34581446964E}"/>
              </a:ext>
            </a:extLst>
          </p:cNvPr>
          <p:cNvSpPr txBox="1"/>
          <p:nvPr/>
        </p:nvSpPr>
        <p:spPr>
          <a:xfrm>
            <a:off x="8043835" y="5346988"/>
            <a:ext cx="4224233" cy="98488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noFill/>
          </a:ln>
        </p:spPr>
        <p:txBody>
          <a:bodyPr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載入板子前，先進行</a:t>
            </a:r>
            <a:r>
              <a:rPr lang="en-US" altLang="zh-TW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</a:t>
            </a:r>
            <a:endParaRPr lang="en-US" altLang="zh-TW" sz="1600" dirty="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將電路的</a:t>
            </a:r>
            <a:r>
              <a:rPr lang="en-US" altLang="zh-TW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腳位設定到板子上對應的裝置</a:t>
            </a:r>
            <a:endParaRPr lang="en-US" altLang="zh-TW" sz="1600" dirty="0">
              <a:solidFill>
                <a:srgbClr val="FFC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dirty="0">
                <a:solidFill>
                  <a:srgbClr val="FFC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如按鈕、開關、七段顯示器等</a:t>
            </a:r>
          </a:p>
        </p:txBody>
      </p:sp>
    </p:spTree>
    <p:extLst>
      <p:ext uri="{BB962C8B-B14F-4D97-AF65-F5344CB8AC3E}">
        <p14:creationId xmlns:p14="http://schemas.microsoft.com/office/powerpoint/2010/main" val="34207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E35A10-EE2D-4832-9B41-F0629EB2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680447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84B8FD-F220-4BB8-BC2C-8A16DB339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79176"/>
            <a:ext cx="10820400" cy="4739509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設置未用到的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FPAG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</a:t>
            </a:r>
            <a:endParaRPr lang="en-US" altLang="zh-TW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」→點選「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 and Pin Options…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點選「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Unused Pins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」→確認選項內容為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 input tri-stated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B040024E-9557-4C73-A118-9F2884CC43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93"/>
          <a:stretch/>
        </p:blipFill>
        <p:spPr>
          <a:xfrm>
            <a:off x="7267575" y="2766814"/>
            <a:ext cx="4489722" cy="33800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ED7DFB0-3CE0-4679-A629-602FFBB69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7" y="2761211"/>
            <a:ext cx="5484513" cy="2175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A31E9514-7493-41CD-8AE1-4592DCC02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78"/>
          <a:stretch/>
        </p:blipFill>
        <p:spPr>
          <a:xfrm>
            <a:off x="611487" y="4887246"/>
            <a:ext cx="5365151" cy="1972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048B922-3F7B-4CC2-8789-8969828599B6}"/>
              </a:ext>
            </a:extLst>
          </p:cNvPr>
          <p:cNvCxnSpPr/>
          <p:nvPr/>
        </p:nvCxnSpPr>
        <p:spPr>
          <a:xfrm flipH="1" flipV="1">
            <a:off x="6229350" y="3848929"/>
            <a:ext cx="904875" cy="2087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3CA8B3A-AA86-410C-B08F-BE67259B5D4C}"/>
              </a:ext>
            </a:extLst>
          </p:cNvPr>
          <p:cNvCxnSpPr/>
          <p:nvPr/>
        </p:nvCxnSpPr>
        <p:spPr>
          <a:xfrm flipH="1">
            <a:off x="3603812" y="4751294"/>
            <a:ext cx="107576" cy="430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3">
            <a:extLst>
              <a:ext uri="{FF2B5EF4-FFF2-40B4-BE49-F238E27FC236}">
                <a16:creationId xmlns:a16="http://schemas.microsoft.com/office/drawing/2014/main" id="{58938C88-543F-432C-ABB8-8804DD40583D}"/>
              </a:ext>
            </a:extLst>
          </p:cNvPr>
          <p:cNvSpPr txBox="1"/>
          <p:nvPr/>
        </p:nvSpPr>
        <p:spPr>
          <a:xfrm>
            <a:off x="6109105" y="5892863"/>
            <a:ext cx="3794629" cy="64633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 rtl="0">
              <a:defRPr lang="zh-tw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腳位設定與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unused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pin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設定完成後</a:t>
            </a:r>
            <a:endParaRPr lang="en-US" altLang="zh-TW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記得重新編譯一次後再下板子</a:t>
            </a:r>
          </a:p>
        </p:txBody>
      </p:sp>
    </p:spTree>
    <p:extLst>
      <p:ext uri="{BB962C8B-B14F-4D97-AF65-F5344CB8AC3E}">
        <p14:creationId xmlns:p14="http://schemas.microsoft.com/office/powerpoint/2010/main" val="250948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C46E4D-40AD-4E47-BD75-F7342D59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682" y="-7199"/>
            <a:ext cx="2779059" cy="1293028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B9DCE-B345-4A47-852E-ECE33EA9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54" y="1285829"/>
            <a:ext cx="10820400" cy="4024125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VHDL Code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燒錄至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板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於工具列中點選「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Programmer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方法一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D6D131-D0A3-4955-98A1-8F74F783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578857"/>
            <a:ext cx="4922520" cy="85344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B22EC17-2752-4C75-A71F-B69D0D80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17" y="1548046"/>
            <a:ext cx="4425598" cy="5199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E317A-323E-4482-BC17-6F9B56A3EA4D}"/>
              </a:ext>
            </a:extLst>
          </p:cNvPr>
          <p:cNvSpPr txBox="1"/>
          <p:nvPr/>
        </p:nvSpPr>
        <p:spPr>
          <a:xfrm>
            <a:off x="6877050" y="12381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•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方法二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798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43"/>
          <a:stretch/>
        </p:blipFill>
        <p:spPr>
          <a:xfrm>
            <a:off x="7079698" y="1908954"/>
            <a:ext cx="3762859" cy="320753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/>
          <a:stretch/>
        </p:blipFill>
        <p:spPr>
          <a:xfrm>
            <a:off x="622558" y="1508317"/>
            <a:ext cx="5279133" cy="4202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2128389" cy="351527"/>
          </a:xfrm>
        </p:spPr>
        <p:txBody>
          <a:bodyPr>
            <a:normAutofit lnSpcReduction="10000"/>
          </a:bodyPr>
          <a:lstStyle/>
          <a:p>
            <a:r>
              <a:rPr lang="zh-TW" altLang="en-US" sz="2000" dirty="0"/>
              <a:t>註</a:t>
            </a:r>
            <a:r>
              <a:rPr lang="en-US" altLang="zh-TW" sz="2000" dirty="0"/>
              <a:t>:</a:t>
            </a:r>
            <a:r>
              <a:rPr lang="en-US" altLang="zh-TW" sz="2000" dirty="0">
                <a:solidFill>
                  <a:srgbClr val="FF0000"/>
                </a:solidFill>
              </a:rPr>
              <a:t>USB</a:t>
            </a:r>
            <a:r>
              <a:rPr lang="zh-TW" altLang="en-US" sz="2000" dirty="0">
                <a:solidFill>
                  <a:srgbClr val="FF0000"/>
                </a:solidFill>
              </a:rPr>
              <a:t> 要先接上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3358185" y="469154"/>
            <a:ext cx="2546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 </a:t>
            </a:r>
            <a:r>
              <a:rPr lang="en-US" altLang="zh-TW" dirty="0" smtClean="0"/>
              <a:t>Hardware Setup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463040" y="2209667"/>
            <a:ext cx="6774873" cy="9439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6192982" y="459634"/>
            <a:ext cx="294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hardware</a:t>
            </a:r>
            <a:r>
              <a:rPr lang="zh-TW" altLang="en-US" dirty="0" smtClean="0"/>
              <a:t>選擇 </a:t>
            </a:r>
            <a:r>
              <a:rPr lang="en-US" altLang="zh-TW" dirty="0" smtClean="0"/>
              <a:t>DE-</a:t>
            </a:r>
            <a:r>
              <a:rPr lang="en-US" altLang="zh-TW" dirty="0" err="1" smtClean="0"/>
              <a:t>SoC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 flipV="1">
            <a:off x="5901691" y="644300"/>
            <a:ext cx="291291" cy="9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" b="69857"/>
          <a:stretch/>
        </p:blipFill>
        <p:spPr>
          <a:xfrm>
            <a:off x="5530142" y="5241442"/>
            <a:ext cx="6490422" cy="154563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12107" y="190326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048598" y="315360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</a:t>
            </a:r>
            <a:r>
              <a:rPr lang="en-US" altLang="zh-TW" b="1" dirty="0" smtClean="0">
                <a:solidFill>
                  <a:srgbClr val="FF0000"/>
                </a:solidFill>
              </a:rPr>
              <a:t>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63238" y="5491339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4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. </a:t>
            </a:r>
            <a:r>
              <a:rPr lang="zh-TW" altLang="en-US" sz="2400" b="1" dirty="0" smtClean="0">
                <a:solidFill>
                  <a:srgbClr val="FF0000"/>
                </a:solidFill>
              </a:rPr>
              <a:t>確認</a:t>
            </a:r>
            <a:r>
              <a:rPr lang="zh-TW" altLang="en-US" sz="2400" b="1" dirty="0">
                <a:solidFill>
                  <a:srgbClr val="FF0000"/>
                </a:solidFill>
              </a:rPr>
              <a:t>是否有選到板子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 txBox="1">
            <a:spLocks/>
          </p:cNvSpPr>
          <p:nvPr/>
        </p:nvSpPr>
        <p:spPr>
          <a:xfrm>
            <a:off x="6338221" y="1218129"/>
            <a:ext cx="5461942" cy="72480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/>
              <a:t>註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若沒有選項可以選需要先安裝驅動程式</a:t>
            </a:r>
            <a:endParaRPr lang="en-US" altLang="zh-TW" sz="2000" dirty="0" smtClean="0"/>
          </a:p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smtClean="0">
                <a:hlinkClick r:id="rId5"/>
              </a:rPr>
              <a:t>blog.csdn.net/qq_43546203/article/details/116999810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endParaRPr lang="en-US" altLang="zh-TW" dirty="0" smtClean="0"/>
          </a:p>
        </p:txBody>
      </p:sp>
      <p:sp>
        <p:nvSpPr>
          <p:cNvPr id="7" name="矩形 6"/>
          <p:cNvSpPr/>
          <p:nvPr/>
        </p:nvSpPr>
        <p:spPr>
          <a:xfrm>
            <a:off x="10270331" y="4857750"/>
            <a:ext cx="497682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9963123" y="45741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r>
              <a:rPr lang="en-US" altLang="zh-TW" b="1" dirty="0" smtClean="0">
                <a:solidFill>
                  <a:srgbClr val="FF0000"/>
                </a:solidFill>
              </a:rPr>
              <a:t>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D3D55-ED66-48A8-96E6-A18D3A002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20" y="373213"/>
            <a:ext cx="10146186" cy="54217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085C2D-0AD1-44CB-9C7B-99C839FC1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9706" y="1067698"/>
            <a:ext cx="10144654" cy="351527"/>
          </a:xfrm>
        </p:spPr>
        <p:txBody>
          <a:bodyPr>
            <a:normAutofit lnSpcReduction="10000"/>
          </a:bodyPr>
          <a:lstStyle/>
          <a:p>
            <a:endParaRPr lang="zh-TW" altLang="en-US" sz="2000" dirty="0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B288419-1DFD-40B4-B68A-E6893ECF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58" y="1419225"/>
            <a:ext cx="6697118" cy="444059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741E18-A915-4191-A268-E32C76CD7FCF}"/>
              </a:ext>
            </a:extLst>
          </p:cNvPr>
          <p:cNvSpPr txBox="1"/>
          <p:nvPr/>
        </p:nvSpPr>
        <p:spPr>
          <a:xfrm>
            <a:off x="8048625" y="730721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點擊 </a:t>
            </a:r>
            <a:r>
              <a:rPr lang="en-US" altLang="zh-TW" dirty="0"/>
              <a:t>Auto Detect</a:t>
            </a:r>
            <a:endParaRPr lang="zh-TW" alt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60E0677C-43BD-496F-AD97-960669B84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960" y="3964305"/>
            <a:ext cx="3078480" cy="1691640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03219608-499D-4A2E-BF00-0789F0975B80}"/>
              </a:ext>
            </a:extLst>
          </p:cNvPr>
          <p:cNvCxnSpPr>
            <a:cxnSpLocks/>
          </p:cNvCxnSpPr>
          <p:nvPr/>
        </p:nvCxnSpPr>
        <p:spPr>
          <a:xfrm>
            <a:off x="1066800" y="3267075"/>
            <a:ext cx="6710127" cy="14226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7CDEB9-FC2C-414F-8D79-B88A10F73D88}"/>
              </a:ext>
            </a:extLst>
          </p:cNvPr>
          <p:cNvSpPr txBox="1"/>
          <p:nvPr/>
        </p:nvSpPr>
        <p:spPr>
          <a:xfrm>
            <a:off x="8120959" y="1469980"/>
            <a:ext cx="294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 </a:t>
            </a:r>
            <a:r>
              <a:rPr lang="en-US" altLang="zh-TW" dirty="0"/>
              <a:t>5CSEMA5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9C7F9DA-6884-4230-AB0D-14D2A0B29DAB}"/>
              </a:ext>
            </a:extLst>
          </p:cNvPr>
          <p:cNvCxnSpPr/>
          <p:nvPr/>
        </p:nvCxnSpPr>
        <p:spPr>
          <a:xfrm>
            <a:off x="9017251" y="1100053"/>
            <a:ext cx="0" cy="319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66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0676B-15B5-4E34-9C43-5FC26C94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77144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0E563-F3D8-4B4F-BF9E-234A58225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1906"/>
            <a:ext cx="10820400" cy="4926780"/>
          </a:xfrm>
        </p:spPr>
        <p:txBody>
          <a:bodyPr/>
          <a:lstStyle/>
          <a:p>
            <a:r>
              <a:rPr lang="en-US" altLang="zh-TW" dirty="0" smtClean="0"/>
              <a:t>FPGAs </a:t>
            </a:r>
            <a:r>
              <a:rPr lang="zh-TW" altLang="en-US" dirty="0"/>
              <a:t>下载中心 </a:t>
            </a:r>
            <a:r>
              <a:rPr lang="en-US" altLang="zh-TW" dirty="0"/>
              <a:t>(intel.com</a:t>
            </a:r>
            <a:r>
              <a:rPr lang="en-US" altLang="zh-TW" dirty="0" smtClean="0"/>
              <a:t>)</a:t>
            </a:r>
            <a:r>
              <a:rPr lang="zh-TW" altLang="en-US" dirty="0" smtClean="0"/>
              <a:t>前往</a:t>
            </a:r>
            <a:r>
              <a:rPr lang="zh-TW" altLang="en-US" dirty="0"/>
              <a:t>官網下載</a:t>
            </a:r>
            <a:r>
              <a:rPr lang="en-US" altLang="zh-TW" dirty="0" err="1"/>
              <a:t>quartus</a:t>
            </a:r>
            <a:r>
              <a:rPr lang="en-US" altLang="zh-TW" dirty="0"/>
              <a:t> 20.1 lite edition </a:t>
            </a:r>
            <a:endParaRPr lang="en-US" altLang="zh-TW" dirty="0" smtClean="0"/>
          </a:p>
          <a:p>
            <a:r>
              <a:rPr lang="zh-TW" altLang="en-US" dirty="0" smtClean="0"/>
              <a:t>或是在教學園地也有</a:t>
            </a:r>
            <a:r>
              <a:rPr lang="en-US" altLang="zh-TW" dirty="0" smtClean="0"/>
              <a:t>google drive</a:t>
            </a:r>
            <a:r>
              <a:rPr lang="zh-TW" altLang="en-US" dirty="0" smtClean="0"/>
              <a:t>版的</a:t>
            </a:r>
            <a:r>
              <a:rPr lang="zh-TW" altLang="en-US" dirty="0" smtClean="0">
                <a:hlinkClick r:id="rId2"/>
              </a:rPr>
              <a:t>載點</a:t>
            </a:r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F3A88BA-597D-4102-8A8A-E90158DB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99796"/>
            <a:ext cx="7100640" cy="43810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8CFF0A5-F236-4644-AAD6-516F11891A36}"/>
              </a:ext>
            </a:extLst>
          </p:cNvPr>
          <p:cNvSpPr txBox="1"/>
          <p:nvPr/>
        </p:nvSpPr>
        <p:spPr>
          <a:xfrm>
            <a:off x="8248072" y="2613891"/>
            <a:ext cx="3258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FF0000"/>
                </a:solidFill>
              </a:rPr>
              <a:t>註</a:t>
            </a:r>
            <a:r>
              <a:rPr lang="en-US" altLang="zh-TW" sz="3200" dirty="0">
                <a:solidFill>
                  <a:srgbClr val="FF0000"/>
                </a:solidFill>
              </a:rPr>
              <a:t>:</a:t>
            </a:r>
            <a:r>
              <a:rPr lang="zh-TW" altLang="en-US" sz="3200" dirty="0">
                <a:solidFill>
                  <a:srgbClr val="FF0000"/>
                </a:solidFill>
              </a:rPr>
              <a:t>需要</a:t>
            </a:r>
            <a:r>
              <a:rPr lang="en-US" altLang="zh-TW" sz="3200" dirty="0">
                <a:solidFill>
                  <a:srgbClr val="FF0000"/>
                </a:solidFill>
              </a:rPr>
              <a:t>intel</a:t>
            </a:r>
            <a:r>
              <a:rPr lang="zh-TW" altLang="en-US" sz="3200" dirty="0">
                <a:solidFill>
                  <a:srgbClr val="FF0000"/>
                </a:solidFill>
              </a:rPr>
              <a:t>帳號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C604C7-4098-4557-93AF-55449AD56B9B}"/>
              </a:ext>
            </a:extLst>
          </p:cNvPr>
          <p:cNvSpPr txBox="1"/>
          <p:nvPr/>
        </p:nvSpPr>
        <p:spPr>
          <a:xfrm>
            <a:off x="8741329" y="3429000"/>
            <a:ext cx="21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電工實驗室的電腦都已裝好多個版本</a:t>
            </a:r>
          </a:p>
        </p:txBody>
      </p:sp>
    </p:spTree>
    <p:extLst>
      <p:ext uri="{BB962C8B-B14F-4D97-AF65-F5344CB8AC3E}">
        <p14:creationId xmlns:p14="http://schemas.microsoft.com/office/powerpoint/2010/main" val="22404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B1FE7-A239-4BA6-A138-0CCA9B46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67" y="291782"/>
            <a:ext cx="10146186" cy="495869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53A103-3C0D-4D25-A360-7BA0B201E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72042" y="256704"/>
            <a:ext cx="5073121" cy="1553989"/>
          </a:xfrm>
        </p:spPr>
        <p:txBody>
          <a:bodyPr/>
          <a:lstStyle/>
          <a:p>
            <a:r>
              <a:rPr lang="zh-TW" altLang="en-US" sz="2000" dirty="0"/>
              <a:t>偵測到</a:t>
            </a:r>
            <a:r>
              <a:rPr lang="en-US" altLang="zh-TW" sz="2000" dirty="0"/>
              <a:t>FPGA</a:t>
            </a:r>
            <a:r>
              <a:rPr lang="zh-TW" altLang="en-US" sz="2000" dirty="0"/>
              <a:t>和</a:t>
            </a:r>
            <a:r>
              <a:rPr lang="en-US" altLang="zh-TW" sz="2000" dirty="0"/>
              <a:t>HPS</a:t>
            </a:r>
            <a:r>
              <a:rPr lang="zh-TW" altLang="en-US" sz="2000" dirty="0"/>
              <a:t>的部分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對</a:t>
            </a:r>
            <a:r>
              <a:rPr lang="en-US" altLang="zh-TW" sz="2000" dirty="0"/>
              <a:t>Device:”5CSEMA5”</a:t>
            </a:r>
            <a:r>
              <a:rPr lang="zh-TW" altLang="en-US" sz="2000" dirty="0"/>
              <a:t>點擊右鍵</a:t>
            </a:r>
            <a:r>
              <a:rPr lang="en-US" altLang="zh-TW" sz="2000" dirty="0"/>
              <a:t>-&gt;</a:t>
            </a:r>
          </a:p>
          <a:p>
            <a:r>
              <a:rPr lang="zh-TW" altLang="en-US" sz="1800" dirty="0"/>
              <a:t>選擇</a:t>
            </a:r>
            <a:r>
              <a:rPr lang="en-US" altLang="zh-TW" sz="1800" dirty="0">
                <a:solidFill>
                  <a:schemeClr val="accent2"/>
                </a:solidFill>
              </a:rPr>
              <a:t>Change File</a:t>
            </a:r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564B08-7977-409A-8253-41AFBD68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44"/>
            <a:ext cx="5878609" cy="4524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4C36FB-D054-4CF0-A281-28BB7D28F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915" y="2034539"/>
            <a:ext cx="6023376" cy="4680585"/>
          </a:xfrm>
          <a:prstGeom prst="rect">
            <a:avLst/>
          </a:prstGeom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A8A078B6-33EA-4FDB-9952-8308ABD790C1}"/>
              </a:ext>
            </a:extLst>
          </p:cNvPr>
          <p:cNvSpPr/>
          <p:nvPr/>
        </p:nvSpPr>
        <p:spPr>
          <a:xfrm>
            <a:off x="4979406" y="3856776"/>
            <a:ext cx="2109457" cy="416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FC25B9CB-004F-4EE7-B3F4-FCE838590D37}"/>
              </a:ext>
            </a:extLst>
          </p:cNvPr>
          <p:cNvSpPr/>
          <p:nvPr/>
        </p:nvSpPr>
        <p:spPr>
          <a:xfrm>
            <a:off x="7559644" y="606582"/>
            <a:ext cx="488887" cy="4049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7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53C5B-B528-4560-B0B7-05D9C41DB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60" y="314853"/>
            <a:ext cx="10146186" cy="559244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板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7210F6-0FDE-4446-A2FF-56D33ACAF8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8F6D29D4-2A0B-4B6F-8CDC-D4B925A8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0" y="1877201"/>
            <a:ext cx="5908229" cy="40565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DE44E3-1A70-4BC8-9AD5-301C3D5BD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939" y="1683779"/>
            <a:ext cx="6121061" cy="47265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8370FD4-E00A-4D5A-A7A3-2D21D4FE384C}"/>
              </a:ext>
            </a:extLst>
          </p:cNvPr>
          <p:cNvSpPr txBox="1"/>
          <p:nvPr/>
        </p:nvSpPr>
        <p:spPr>
          <a:xfrm>
            <a:off x="1024467" y="1151096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選擇電路的</a:t>
            </a:r>
            <a:r>
              <a:rPr lang="en-US" altLang="zh-TW" dirty="0"/>
              <a:t>*.</a:t>
            </a:r>
            <a:r>
              <a:rPr lang="en-US" altLang="zh-TW" dirty="0" err="1"/>
              <a:t>sof</a:t>
            </a:r>
            <a:r>
              <a:rPr lang="zh-TW" altLang="en-US" dirty="0"/>
              <a:t>檔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57D655-2373-45AD-BE9D-E006890E006D}"/>
              </a:ext>
            </a:extLst>
          </p:cNvPr>
          <p:cNvSpPr txBox="1"/>
          <p:nvPr/>
        </p:nvSpPr>
        <p:spPr>
          <a:xfrm>
            <a:off x="10064221" y="3183735"/>
            <a:ext cx="110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1.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070166-499B-484A-AF70-77B77DB570CE}"/>
              </a:ext>
            </a:extLst>
          </p:cNvPr>
          <p:cNvSpPr txBox="1"/>
          <p:nvPr/>
        </p:nvSpPr>
        <p:spPr>
          <a:xfrm>
            <a:off x="7014680" y="2645211"/>
            <a:ext cx="10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</a:rPr>
              <a:t>2.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098D823-A7F2-473C-BE93-FAAFA506D0DE}"/>
              </a:ext>
            </a:extLst>
          </p:cNvPr>
          <p:cNvSpPr/>
          <p:nvPr/>
        </p:nvSpPr>
        <p:spPr>
          <a:xfrm>
            <a:off x="4916032" y="3739081"/>
            <a:ext cx="1792586" cy="642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C697D98-0134-463C-84BA-5850811BC99B}"/>
              </a:ext>
            </a:extLst>
          </p:cNvPr>
          <p:cNvSpPr txBox="1"/>
          <p:nvPr/>
        </p:nvSpPr>
        <p:spPr>
          <a:xfrm>
            <a:off x="6518495" y="874097"/>
            <a:ext cx="396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勾選</a:t>
            </a:r>
            <a:r>
              <a:rPr lang="en-US" altLang="zh-TW" dirty="0" err="1"/>
              <a:t>Programe</a:t>
            </a:r>
            <a:r>
              <a:rPr lang="en-US" altLang="zh-TW" dirty="0"/>
              <a:t>/Configure</a:t>
            </a:r>
          </a:p>
          <a:p>
            <a:r>
              <a:rPr lang="zh-TW" altLang="en-US" dirty="0"/>
              <a:t>按下</a:t>
            </a:r>
            <a:r>
              <a:rPr lang="en-US" altLang="zh-TW" dirty="0"/>
              <a:t>start</a:t>
            </a:r>
            <a:r>
              <a:rPr lang="zh-TW" altLang="en-US" dirty="0"/>
              <a:t>開始燒錄</a:t>
            </a:r>
          </a:p>
        </p:txBody>
      </p:sp>
    </p:spTree>
    <p:extLst>
      <p:ext uri="{BB962C8B-B14F-4D97-AF65-F5344CB8AC3E}">
        <p14:creationId xmlns:p14="http://schemas.microsoft.com/office/powerpoint/2010/main" val="17902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31966-DEFD-44E1-96F9-BBCD8038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07" y="355157"/>
            <a:ext cx="10146186" cy="785580"/>
          </a:xfrm>
        </p:spPr>
        <p:txBody>
          <a:bodyPr/>
          <a:lstStyle/>
          <a:p>
            <a:r>
              <a:rPr lang="en-US" altLang="zh-TW" dirty="0"/>
              <a:t>FPGA</a:t>
            </a:r>
            <a:r>
              <a:rPr lang="zh-TW" altLang="en-US" dirty="0"/>
              <a:t>介紹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7FF656-B398-4083-A735-397411EA5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8292" y="1140737"/>
            <a:ext cx="10144654" cy="999885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型號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Cyclone V </a:t>
            </a:r>
            <a:r>
              <a:rPr lang="en-US" altLang="zh-TW" sz="2800" b="1" dirty="0"/>
              <a:t>5CSEMA5F31C6</a:t>
            </a:r>
            <a:r>
              <a:rPr lang="en-US" altLang="zh-TW" sz="2800" dirty="0"/>
              <a:t> </a:t>
            </a:r>
            <a:endParaRPr lang="zh-TW" altLang="en-US" sz="2800" dirty="0"/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713E019F-A8DD-494E-B7DE-1A1613EA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992592"/>
            <a:ext cx="7161084" cy="47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8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78384-5E6B-4324-866C-1DB2076A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532" y="372750"/>
            <a:ext cx="10146186" cy="49586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常用周邊</a:t>
            </a:r>
          </a:p>
        </p:txBody>
      </p:sp>
      <p:pic>
        <p:nvPicPr>
          <p:cNvPr id="5" name="圖片 4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4980E479-B13E-4CBE-B544-5A81D828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89" y="992745"/>
            <a:ext cx="8016240" cy="53111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FDF8522-5EFC-46C9-BAF2-CD4C35CB5D90}"/>
              </a:ext>
            </a:extLst>
          </p:cNvPr>
          <p:cNvSpPr txBox="1"/>
          <p:nvPr/>
        </p:nvSpPr>
        <p:spPr>
          <a:xfrm>
            <a:off x="277734" y="3291959"/>
            <a:ext cx="1964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downloal</a:t>
            </a:r>
            <a:r>
              <a:rPr lang="zh-TW" altLang="en-US" dirty="0"/>
              <a:t>線接頭</a:t>
            </a:r>
            <a:endParaRPr lang="en-US" altLang="zh-TW" dirty="0"/>
          </a:p>
          <a:p>
            <a:r>
              <a:rPr lang="zh-TW" altLang="en-US" dirty="0"/>
              <a:t>電源接頭</a:t>
            </a:r>
            <a:endParaRPr lang="en-US" altLang="zh-TW" dirty="0"/>
          </a:p>
          <a:p>
            <a:r>
              <a:rPr lang="zh-TW" altLang="en-US" dirty="0"/>
              <a:t>電源鍵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90F158-B01E-4BA8-BA12-D76218110B4F}"/>
              </a:ext>
            </a:extLst>
          </p:cNvPr>
          <p:cNvSpPr txBox="1"/>
          <p:nvPr/>
        </p:nvSpPr>
        <p:spPr>
          <a:xfrm>
            <a:off x="8969887" y="992745"/>
            <a:ext cx="3222113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LED</a:t>
            </a:r>
            <a:r>
              <a:rPr lang="zh-TW" altLang="en-US" dirty="0">
                <a:solidFill>
                  <a:srgbClr val="00B050"/>
                </a:solidFill>
              </a:rPr>
              <a:t>：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00B050"/>
                </a:solidFill>
              </a:rPr>
              <a:t>亮</a:t>
            </a:r>
            <a:r>
              <a:rPr lang="en-US" altLang="zh-TW" dirty="0">
                <a:solidFill>
                  <a:srgbClr val="00B050"/>
                </a:solidFill>
              </a:rPr>
              <a:t>0</a:t>
            </a:r>
            <a:r>
              <a:rPr lang="zh-TW" altLang="en-US" dirty="0">
                <a:solidFill>
                  <a:srgbClr val="00B050"/>
                </a:solidFill>
              </a:rPr>
              <a:t>暗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Switch</a:t>
            </a:r>
            <a:r>
              <a:rPr lang="zh-TW" altLang="en-US" dirty="0">
                <a:solidFill>
                  <a:srgbClr val="00B050"/>
                </a:solidFill>
              </a:rPr>
              <a:t>：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00B050"/>
                </a:solidFill>
              </a:rPr>
              <a:t>上</a:t>
            </a:r>
            <a:r>
              <a:rPr lang="en-US" altLang="zh-TW" dirty="0">
                <a:solidFill>
                  <a:srgbClr val="00B050"/>
                </a:solidFill>
              </a:rPr>
              <a:t>0</a:t>
            </a:r>
            <a:r>
              <a:rPr lang="zh-TW" altLang="en-US" dirty="0">
                <a:solidFill>
                  <a:srgbClr val="00B050"/>
                </a:solidFill>
              </a:rPr>
              <a:t>下 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7-Segment Display</a:t>
            </a:r>
            <a:r>
              <a:rPr lang="zh-TW" altLang="en-US" dirty="0">
                <a:solidFill>
                  <a:srgbClr val="00B050"/>
                </a:solidFill>
              </a:rPr>
              <a:t>：</a:t>
            </a:r>
            <a:r>
              <a:rPr lang="en-US" altLang="zh-TW" dirty="0">
                <a:solidFill>
                  <a:srgbClr val="00B050"/>
                </a:solidFill>
              </a:rPr>
              <a:t>0</a:t>
            </a:r>
            <a:r>
              <a:rPr lang="zh-TW" altLang="en-US" dirty="0">
                <a:solidFill>
                  <a:srgbClr val="00B050"/>
                </a:solidFill>
              </a:rPr>
              <a:t>亮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00B050"/>
                </a:solidFill>
              </a:rPr>
              <a:t>暗 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Push button : </a:t>
            </a:r>
            <a:r>
              <a:rPr lang="zh-TW" altLang="en-US" dirty="0">
                <a:solidFill>
                  <a:srgbClr val="00B050"/>
                </a:solidFill>
              </a:rPr>
              <a:t>放</a:t>
            </a:r>
            <a:r>
              <a:rPr lang="en-US" altLang="zh-TW" dirty="0">
                <a:solidFill>
                  <a:srgbClr val="00B050"/>
                </a:solidFill>
              </a:rPr>
              <a:t>1</a:t>
            </a:r>
            <a:r>
              <a:rPr lang="zh-TW" altLang="en-US" dirty="0">
                <a:solidFill>
                  <a:srgbClr val="00B050"/>
                </a:solidFill>
              </a:rPr>
              <a:t>按</a:t>
            </a:r>
            <a:r>
              <a:rPr lang="en-US" altLang="zh-TW" dirty="0">
                <a:solidFill>
                  <a:srgbClr val="00B050"/>
                </a:solidFill>
              </a:rPr>
              <a:t>0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2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0D9B-8203-4EA7-B284-25D7D2D6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BC6FB6-3519-46DF-A286-B34CA4197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黎明時分划船的隊伍">
            <a:extLst>
              <a:ext uri="{FF2B5EF4-FFF2-40B4-BE49-F238E27FC236}">
                <a16:creationId xmlns:a16="http://schemas.microsoft.com/office/drawing/2014/main" id="{996758D5-DF14-4DDD-9F53-64D765A0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D59868-3312-44FF-A7F7-E49D77CC4479}"/>
              </a:ext>
            </a:extLst>
          </p:cNvPr>
          <p:cNvSpPr txBox="1"/>
          <p:nvPr/>
        </p:nvSpPr>
        <p:spPr>
          <a:xfrm>
            <a:off x="4543425" y="2197380"/>
            <a:ext cx="459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dirty="0">
                <a:solidFill>
                  <a:srgbClr val="FFFF00"/>
                </a:solidFill>
              </a:rPr>
              <a:t>THE</a:t>
            </a:r>
            <a:r>
              <a:rPr lang="zh-TW" altLang="en-US" sz="4800" dirty="0">
                <a:solidFill>
                  <a:srgbClr val="FFFF00"/>
                </a:solidFill>
              </a:rPr>
              <a:t> </a:t>
            </a:r>
            <a:r>
              <a:rPr lang="en-US" altLang="zh-TW" sz="4800" dirty="0">
                <a:solidFill>
                  <a:srgbClr val="FFFF00"/>
                </a:solidFill>
              </a:rPr>
              <a:t>END</a:t>
            </a:r>
            <a:endParaRPr lang="zh-TW" alt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3341F-A99F-4F98-88D5-73C13B12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78" y="302979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588AD-69ED-4E7A-B784-44CACAE6E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38883"/>
            <a:ext cx="10820400" cy="4024125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下載後解壓縮該檔案，開啟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en-US" altLang="zh-TW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setup.bat</a:t>
            </a:r>
            <a:r>
              <a:rPr lang="zh-TW" altLang="en-US" b="1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點擊同意條款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選擇自己想要的安裝地點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請勿安裝於中文路徑下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9E7D1-B813-4257-8A84-577FF2C85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4" y="3158278"/>
            <a:ext cx="6736664" cy="2121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9E5EC9-478E-401A-AF9F-38D98FC0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73" y="5137388"/>
            <a:ext cx="6864691" cy="182895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3B40BF9-092E-459E-A93D-3D7CD50B8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841" y="2168753"/>
            <a:ext cx="5602710" cy="131075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A4BCC7C-79AB-4D9A-856E-F8404937B9B3}"/>
              </a:ext>
            </a:extLst>
          </p:cNvPr>
          <p:cNvCxnSpPr/>
          <p:nvPr/>
        </p:nvCxnSpPr>
        <p:spPr>
          <a:xfrm flipH="1">
            <a:off x="5301673" y="3068781"/>
            <a:ext cx="1991505" cy="1327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B80941A-0E2D-40C2-933C-BA5C28510803}"/>
              </a:ext>
            </a:extLst>
          </p:cNvPr>
          <p:cNvCxnSpPr/>
          <p:nvPr/>
        </p:nvCxnSpPr>
        <p:spPr>
          <a:xfrm>
            <a:off x="5301673" y="4857226"/>
            <a:ext cx="2097417" cy="1275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E530D0-EC5B-4AD0-8E54-5AA1FA0E9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712" y="319757"/>
            <a:ext cx="8610600" cy="1293028"/>
          </a:xfrm>
        </p:spPr>
        <p:txBody>
          <a:bodyPr/>
          <a:lstStyle/>
          <a:p>
            <a:r>
              <a:rPr lang="zh-TW" altLang="en-US" dirty="0"/>
              <a:t>安裝篇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913DA-4405-46D1-B70C-B4388E5B9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3574"/>
            <a:ext cx="10820400" cy="4675111"/>
          </a:xfrm>
        </p:spPr>
        <p:txBody>
          <a:bodyPr/>
          <a:lstStyle/>
          <a:p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安裝前會跳出選擇元件視窗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，請依</a:t>
            </a:r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下圖勾選</a:t>
            </a:r>
            <a:r>
              <a:rPr lang="en-US" altLang="zh-TW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默認選項即可</a:t>
            </a:r>
            <a:r>
              <a:rPr lang="en-US" altLang="zh-TW" sz="24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en-US" altLang="zh-TW" sz="2400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18A9A04-C911-49A0-8C22-81C97F8D6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8" y="2133600"/>
            <a:ext cx="5701060" cy="446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D61075-744B-47D0-B68B-130302A1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965543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開新專案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3BA6F5-B4A7-43A3-9C89-AE81899C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7827"/>
            <a:ext cx="9766299" cy="3396911"/>
          </a:xfrm>
        </p:spPr>
        <p:txBody>
          <a:bodyPr>
            <a:normAutofit/>
          </a:bodyPr>
          <a:lstStyle/>
          <a:p>
            <a:r>
              <a:rPr lang="zh-TW" altLang="en-US" sz="2000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每次進行實作，請</a:t>
            </a:r>
            <a:r>
              <a:rPr lang="zh-TW" altLang="en-US" sz="2000" b="1" i="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創建屬於該次專案之資料夾</a:t>
            </a:r>
            <a:endParaRPr lang="en-US" altLang="zh-TW" sz="2000" b="1" i="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/>
              <a:t>創建專案</a:t>
            </a:r>
            <a:endParaRPr lang="en-US" altLang="zh-TW" sz="2000" dirty="0"/>
          </a:p>
          <a:p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F59F549-14BC-46F1-A5F6-E04C8887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47" y="2400299"/>
            <a:ext cx="6228868" cy="41052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E91F936-6056-4996-893D-7D64AF3A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2724149"/>
            <a:ext cx="2331186" cy="389953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58CFB4-881E-41A1-8CA5-F2E6A569519B}"/>
              </a:ext>
            </a:extLst>
          </p:cNvPr>
          <p:cNvSpPr txBox="1"/>
          <p:nvPr/>
        </p:nvSpPr>
        <p:spPr>
          <a:xfrm>
            <a:off x="4750536" y="400408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866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FB0F52CA-65A7-4535-BF3C-22D126766D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2525B01-FF71-4E47-84A9-6A8029A113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FA3993D-7F0E-4516-85E1-0EE649C5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900" y="681142"/>
            <a:ext cx="9766300" cy="1293028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開新專案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D9855D0-6500-4245-B834-5472E274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6096000" cy="5029200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35481EA5-C04A-43B9-8CAF-05DA0831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761" y="1741760"/>
            <a:ext cx="6080760" cy="5036820"/>
          </a:xfrm>
          <a:prstGeom prst="rect">
            <a:avLst/>
          </a:prstGeom>
        </p:spPr>
      </p:pic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863F76E-36F2-49D3-BA42-9B8121C14E33}"/>
              </a:ext>
            </a:extLst>
          </p:cNvPr>
          <p:cNvCxnSpPr/>
          <p:nvPr/>
        </p:nvCxnSpPr>
        <p:spPr>
          <a:xfrm>
            <a:off x="4446494" y="2971800"/>
            <a:ext cx="2483224" cy="217394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FAD0C08-74AE-4FEF-A2C5-46F99A626A84}"/>
              </a:ext>
            </a:extLst>
          </p:cNvPr>
          <p:cNvSpPr txBox="1"/>
          <p:nvPr/>
        </p:nvSpPr>
        <p:spPr>
          <a:xfrm>
            <a:off x="8495707" y="1837248"/>
            <a:ext cx="3167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將專案存在自己建立的資料夾中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r>
              <a:rPr lang="zh-TW" altLang="en-US" b="1" u="sng" dirty="0" smtClean="0">
                <a:solidFill>
                  <a:srgbClr val="FF0000"/>
                </a:solidFill>
              </a:rPr>
              <a:t>不要使用預設路徑</a:t>
            </a:r>
            <a:r>
              <a:rPr lang="zh-TW" altLang="en-US" dirty="0" smtClean="0">
                <a:solidFill>
                  <a:srgbClr val="FF0000"/>
                </a:solidFill>
              </a:rPr>
              <a:t>，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>
                <a:solidFill>
                  <a:srgbClr val="FF0000"/>
                </a:solidFill>
              </a:rPr>
              <a:t>並且</a:t>
            </a:r>
            <a:r>
              <a:rPr lang="zh-TW" altLang="en-US" b="1" u="sng" dirty="0">
                <a:solidFill>
                  <a:srgbClr val="FF0000"/>
                </a:solidFill>
              </a:rPr>
              <a:t>不能</a:t>
            </a:r>
            <a:r>
              <a:rPr lang="zh-TW" altLang="en-US" b="1" u="sng" dirty="0" smtClean="0">
                <a:solidFill>
                  <a:srgbClr val="FF0000"/>
                </a:solidFill>
              </a:rPr>
              <a:t>有中文</a:t>
            </a:r>
            <a:endParaRPr lang="en-US" altLang="zh-TW" b="1" u="sng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FAD0C08-74AE-4FEF-A2C5-46F99A626A84}"/>
              </a:ext>
            </a:extLst>
          </p:cNvPr>
          <p:cNvSpPr txBox="1"/>
          <p:nvPr/>
        </p:nvSpPr>
        <p:spPr>
          <a:xfrm>
            <a:off x="8846235" y="4854768"/>
            <a:ext cx="29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03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E69CF-6293-4DF1-BE6A-75A71224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325" y="202379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925724E-6DAC-43DA-AC8C-7E96372D6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76" y="1171575"/>
            <a:ext cx="6111240" cy="503682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BD01C3-25CE-41F3-9E20-54ABE443BF14}"/>
              </a:ext>
            </a:extLst>
          </p:cNvPr>
          <p:cNvSpPr txBox="1"/>
          <p:nvPr/>
        </p:nvSpPr>
        <p:spPr>
          <a:xfrm>
            <a:off x="8501204" y="2218099"/>
            <a:ext cx="23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選擇空檔案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553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DA8C3C-FF55-49BD-9CF3-B4397709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047" y="0"/>
            <a:ext cx="8610600" cy="1293028"/>
          </a:xfrm>
        </p:spPr>
        <p:txBody>
          <a:bodyPr/>
          <a:lstStyle/>
          <a:p>
            <a:r>
              <a:rPr lang="zh-TW" altLang="en-US" dirty="0"/>
              <a:t>開新專案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34E4BD-D87F-4A3D-8F0B-793FCF56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55" y="469976"/>
            <a:ext cx="10820400" cy="1113416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載入</a:t>
            </a:r>
            <a:r>
              <a:rPr lang="zh-TW" altLang="en-US" dirty="0"/>
              <a:t>已存在的檔案 </a:t>
            </a:r>
            <a:r>
              <a:rPr lang="en-US" altLang="zh-TW" dirty="0"/>
              <a:t>(</a:t>
            </a:r>
            <a:r>
              <a:rPr lang="zh-TW" altLang="en-US" dirty="0"/>
              <a:t>創建記憶體或是重複使用的程式會用到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法一</a:t>
            </a:r>
            <a:r>
              <a:rPr lang="en-US" altLang="zh-TW" dirty="0"/>
              <a:t>:</a:t>
            </a:r>
            <a:r>
              <a:rPr lang="zh-TW" altLang="en-US" dirty="0"/>
              <a:t>創建時就載入                                    法二</a:t>
            </a:r>
            <a:r>
              <a:rPr lang="en-US" altLang="zh-TW" dirty="0"/>
              <a:t>:</a:t>
            </a:r>
            <a:r>
              <a:rPr lang="zh-TW" altLang="en-US" dirty="0"/>
              <a:t>創建後加入</a:t>
            </a:r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B2EF713A-29F2-44EE-8F7D-DBFBAEA5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7" y="1293028"/>
            <a:ext cx="5499278" cy="45243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4F3B721-0091-4560-96AF-8BD4E5326DCC}"/>
              </a:ext>
            </a:extLst>
          </p:cNvPr>
          <p:cNvSpPr/>
          <p:nvPr/>
        </p:nvSpPr>
        <p:spPr>
          <a:xfrm>
            <a:off x="3119717" y="5387788"/>
            <a:ext cx="717177" cy="429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C682ED-6C6C-408B-BE45-B770CE9BE111}"/>
              </a:ext>
            </a:extLst>
          </p:cNvPr>
          <p:cNvSpPr txBox="1"/>
          <p:nvPr/>
        </p:nvSpPr>
        <p:spPr>
          <a:xfrm>
            <a:off x="2429435" y="5907741"/>
            <a:ext cx="3388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不載入也能進下一步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68C3B7F-B9FE-4617-B9BC-141CA22E5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34" y="1314935"/>
            <a:ext cx="3345180" cy="448056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35F08AB-26C7-471E-982E-B99016DE9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2044"/>
            <a:ext cx="6055805" cy="47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TM04033937[[fn=飛機雲]]</Template>
  <TotalTime>1183</TotalTime>
  <Words>1132</Words>
  <Application>Microsoft Office PowerPoint</Application>
  <PresentationFormat>寬螢幕</PresentationFormat>
  <Paragraphs>160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3" baseType="lpstr">
      <vt:lpstr>微軟正黑體</vt:lpstr>
      <vt:lpstr>新細明體</vt:lpstr>
      <vt:lpstr>標楷體</vt:lpstr>
      <vt:lpstr>Arial</vt:lpstr>
      <vt:lpstr>Century Gothic</vt:lpstr>
      <vt:lpstr>Franklin Gothic Book</vt:lpstr>
      <vt:lpstr>Times New Roman</vt:lpstr>
      <vt:lpstr>Wingdings</vt:lpstr>
      <vt:lpstr>飛機雲</vt:lpstr>
      <vt:lpstr>電工實驗[三] FPGA開發平台</vt:lpstr>
      <vt:lpstr>PowerPoint 簡報</vt:lpstr>
      <vt:lpstr>安裝篇</vt:lpstr>
      <vt:lpstr>安裝篇</vt:lpstr>
      <vt:lpstr>安裝篇</vt:lpstr>
      <vt:lpstr>開新專案</vt:lpstr>
      <vt:lpstr>開新專案</vt:lpstr>
      <vt:lpstr>開新專案</vt:lpstr>
      <vt:lpstr>開新專案</vt:lpstr>
      <vt:lpstr>創建專案</vt:lpstr>
      <vt:lpstr>撰寫專案內容</vt:lpstr>
      <vt:lpstr>編譯專案內容</vt:lpstr>
      <vt:lpstr>波形模擬</vt:lpstr>
      <vt:lpstr>波形模擬</vt:lpstr>
      <vt:lpstr>波形模擬</vt:lpstr>
      <vt:lpstr>波形模擬</vt:lpstr>
      <vt:lpstr>常見問題</vt:lpstr>
      <vt:lpstr>Block diagram</vt:lpstr>
      <vt:lpstr>Block diagram</vt:lpstr>
      <vt:lpstr>Block diagram</vt:lpstr>
      <vt:lpstr>Block diagram</vt:lpstr>
      <vt:lpstr>Block diagram</vt:lpstr>
      <vt:lpstr>Block diagram</vt:lpstr>
      <vt:lpstr>Block diagram</vt:lpstr>
      <vt:lpstr>下FPGA板</vt:lpstr>
      <vt:lpstr>下FPGA板</vt:lpstr>
      <vt:lpstr>下FPGA板</vt:lpstr>
      <vt:lpstr>下FPGA板</vt:lpstr>
      <vt:lpstr>下FPGA板</vt:lpstr>
      <vt:lpstr>下FPGA板</vt:lpstr>
      <vt:lpstr>下FPGA板</vt:lpstr>
      <vt:lpstr>FPGA介紹</vt:lpstr>
      <vt:lpstr>常用周邊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電工實驗[三] FPGA開發平台</dc:title>
  <dc:creator>M093010065</dc:creator>
  <cp:lastModifiedBy>user</cp:lastModifiedBy>
  <cp:revision>28</cp:revision>
  <dcterms:created xsi:type="dcterms:W3CDTF">2021-09-15T07:50:22Z</dcterms:created>
  <dcterms:modified xsi:type="dcterms:W3CDTF">2022-09-16T08:28:59Z</dcterms:modified>
</cp:coreProperties>
</file>